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6"/>
  </p:notesMasterIdLst>
  <p:sldIdLst>
    <p:sldId id="256" r:id="rId2"/>
    <p:sldId id="280" r:id="rId3"/>
    <p:sldId id="257" r:id="rId4"/>
    <p:sldId id="258" r:id="rId5"/>
    <p:sldId id="259" r:id="rId6"/>
    <p:sldId id="260" r:id="rId7"/>
    <p:sldId id="261" r:id="rId8"/>
    <p:sldId id="262" r:id="rId9"/>
    <p:sldId id="295" r:id="rId10"/>
    <p:sldId id="263" r:id="rId11"/>
    <p:sldId id="264" r:id="rId12"/>
    <p:sldId id="265" r:id="rId13"/>
    <p:sldId id="266" r:id="rId14"/>
    <p:sldId id="267" r:id="rId15"/>
    <p:sldId id="268" r:id="rId16"/>
    <p:sldId id="291" r:id="rId17"/>
    <p:sldId id="292" r:id="rId18"/>
    <p:sldId id="269" r:id="rId19"/>
    <p:sldId id="278" r:id="rId20"/>
    <p:sldId id="281" r:id="rId21"/>
    <p:sldId id="282" r:id="rId22"/>
    <p:sldId id="283" r:id="rId23"/>
    <p:sldId id="284" r:id="rId24"/>
    <p:sldId id="285" r:id="rId25"/>
    <p:sldId id="286" r:id="rId26"/>
    <p:sldId id="287" r:id="rId27"/>
    <p:sldId id="288" r:id="rId28"/>
    <p:sldId id="293" r:id="rId29"/>
    <p:sldId id="289" r:id="rId30"/>
    <p:sldId id="296" r:id="rId31"/>
    <p:sldId id="290" r:id="rId32"/>
    <p:sldId id="297" r:id="rId33"/>
    <p:sldId id="294"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6" autoAdjust="0"/>
  </p:normalViewPr>
  <p:slideViewPr>
    <p:cSldViewPr>
      <p:cViewPr>
        <p:scale>
          <a:sx n="62" d="100"/>
          <a:sy n="62" d="100"/>
        </p:scale>
        <p:origin x="-9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05F9E-4ECC-4B33-AFBE-A47525B4CEF4}" type="datetimeFigureOut">
              <a:rPr lang="en-US" smtClean="0"/>
              <a:t>7/24/2019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10C94-E69A-42C3-A385-935863BAAD82}" type="slidenum">
              <a:rPr lang="en-US" smtClean="0"/>
              <a:t>‹#›</a:t>
            </a:fld>
            <a:endParaRPr lang="en-US"/>
          </a:p>
        </p:txBody>
      </p:sp>
    </p:spTree>
    <p:extLst>
      <p:ext uri="{BB962C8B-B14F-4D97-AF65-F5344CB8AC3E}">
        <p14:creationId xmlns:p14="http://schemas.microsoft.com/office/powerpoint/2010/main" val="215373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10C94-E69A-42C3-A385-935863BAAD82}" type="slidenum">
              <a:rPr lang="en-US" smtClean="0"/>
              <a:t>4</a:t>
            </a:fld>
            <a:endParaRPr lang="en-US"/>
          </a:p>
        </p:txBody>
      </p:sp>
    </p:spTree>
    <p:extLst>
      <p:ext uri="{BB962C8B-B14F-4D97-AF65-F5344CB8AC3E}">
        <p14:creationId xmlns:p14="http://schemas.microsoft.com/office/powerpoint/2010/main" val="309341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10C94-E69A-42C3-A385-935863BAAD82}" type="slidenum">
              <a:rPr lang="en-US" smtClean="0"/>
              <a:t>5</a:t>
            </a:fld>
            <a:endParaRPr lang="en-US"/>
          </a:p>
        </p:txBody>
      </p:sp>
    </p:spTree>
    <p:extLst>
      <p:ext uri="{BB962C8B-B14F-4D97-AF65-F5344CB8AC3E}">
        <p14:creationId xmlns:p14="http://schemas.microsoft.com/office/powerpoint/2010/main" val="368014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10C94-E69A-42C3-A385-935863BAAD82}" type="slidenum">
              <a:rPr lang="en-US" smtClean="0"/>
              <a:t>8</a:t>
            </a:fld>
            <a:endParaRPr lang="en-US"/>
          </a:p>
        </p:txBody>
      </p:sp>
    </p:spTree>
    <p:extLst>
      <p:ext uri="{BB962C8B-B14F-4D97-AF65-F5344CB8AC3E}">
        <p14:creationId xmlns:p14="http://schemas.microsoft.com/office/powerpoint/2010/main" val="401873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10C94-E69A-42C3-A385-935863BAAD82}" type="slidenum">
              <a:rPr lang="en-US" smtClean="0"/>
              <a:t>15</a:t>
            </a:fld>
            <a:endParaRPr lang="en-US"/>
          </a:p>
        </p:txBody>
      </p:sp>
    </p:spTree>
    <p:extLst>
      <p:ext uri="{BB962C8B-B14F-4D97-AF65-F5344CB8AC3E}">
        <p14:creationId xmlns:p14="http://schemas.microsoft.com/office/powerpoint/2010/main" val="334254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10C94-E69A-42C3-A385-935863BAAD82}" type="slidenum">
              <a:rPr lang="en-US" smtClean="0"/>
              <a:t>18</a:t>
            </a:fld>
            <a:endParaRPr lang="en-US"/>
          </a:p>
        </p:txBody>
      </p:sp>
    </p:spTree>
    <p:extLst>
      <p:ext uri="{BB962C8B-B14F-4D97-AF65-F5344CB8AC3E}">
        <p14:creationId xmlns:p14="http://schemas.microsoft.com/office/powerpoint/2010/main" val="58897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55CF11-332A-46AE-BEE8-2CFF0CA1560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8734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5CF11-332A-46AE-BEE8-2CFF0CA1560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173331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5CF11-332A-46AE-BEE8-2CFF0CA1560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132599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5CF11-332A-46AE-BEE8-2CFF0CA1560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154670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55CF11-332A-46AE-BEE8-2CFF0CA1560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333221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55CF11-332A-46AE-BEE8-2CFF0CA1560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252134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55CF11-332A-46AE-BEE8-2CFF0CA15604}"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423001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55CF11-332A-46AE-BEE8-2CFF0CA1560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396690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5CF11-332A-46AE-BEE8-2CFF0CA15604}"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383262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55CF11-332A-46AE-BEE8-2CFF0CA1560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253751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55CF11-332A-46AE-BEE8-2CFF0CA1560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F741B-C5E0-4C33-BF4E-3A1B2C701909}" type="slidenum">
              <a:rPr lang="en-US" smtClean="0"/>
              <a:t>‹#›</a:t>
            </a:fld>
            <a:endParaRPr lang="en-US"/>
          </a:p>
        </p:txBody>
      </p:sp>
    </p:spTree>
    <p:extLst>
      <p:ext uri="{BB962C8B-B14F-4D97-AF65-F5344CB8AC3E}">
        <p14:creationId xmlns:p14="http://schemas.microsoft.com/office/powerpoint/2010/main" val="78127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5CF11-332A-46AE-BEE8-2CFF0CA15604}" type="datetimeFigureOut">
              <a:rPr lang="en-US" smtClean="0"/>
              <a:t>7/24/2019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F741B-C5E0-4C33-BF4E-3A1B2C701909}" type="slidenum">
              <a:rPr lang="en-US" smtClean="0"/>
              <a:t>‹#›</a:t>
            </a:fld>
            <a:endParaRPr lang="en-US"/>
          </a:p>
        </p:txBody>
      </p:sp>
    </p:spTree>
    <p:extLst>
      <p:ext uri="{BB962C8B-B14F-4D97-AF65-F5344CB8AC3E}">
        <p14:creationId xmlns:p14="http://schemas.microsoft.com/office/powerpoint/2010/main" val="418077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social/main.jsp?langId=de&amp;catId=89&amp;newsId=1808&amp;furtherNews=yes" TargetMode="External"/><Relationship Id="rId2" Type="http://schemas.openxmlformats.org/officeDocument/2006/relationships/hyperlink" Target="https://www.eesc.europa.eu/resources/docs/qe-30-12-790-en-c.pdf" TargetMode="External"/><Relationship Id="rId1" Type="http://schemas.openxmlformats.org/officeDocument/2006/relationships/slideLayout" Target="../slideLayouts/slideLayout2.xml"/><Relationship Id="rId5" Type="http://schemas.openxmlformats.org/officeDocument/2006/relationships/hyperlink" Target="http://anpd.gov.ro/web/transparenta/statistici/trimestriale/" TargetMode="External"/><Relationship Id="rId4" Type="http://schemas.openxmlformats.org/officeDocument/2006/relationships/hyperlink" Target="https://ec.europa.eu/eures/public/ro/news-articles/-/asset_publisher/L2ZVYxNxK11W/content/id/890245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D534941-F9A1-4432-A7DB-3345F2EDE727}"/>
              </a:ext>
            </a:extLst>
          </p:cNvPr>
          <p:cNvSpPr>
            <a:spLocks noGrp="1"/>
          </p:cNvSpPr>
          <p:nvPr>
            <p:ph type="ctrTitle"/>
          </p:nvPr>
        </p:nvSpPr>
        <p:spPr>
          <a:xfrm>
            <a:off x="914400" y="2209800"/>
            <a:ext cx="10363200" cy="3276600"/>
          </a:xfrm>
        </p:spPr>
        <p:txBody>
          <a:bodyPr>
            <a:normAutofit fontScale="90000"/>
          </a:bodyPr>
          <a:lstStyle/>
          <a:p>
            <a:pPr>
              <a:lnSpc>
                <a:spcPct val="115000"/>
              </a:lnSpc>
              <a:spcAft>
                <a:spcPts val="10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Proiect</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propunere</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politică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publică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alternativă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în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Dezvoltare</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locală</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prin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economie</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document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aflat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etapa</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consultare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publică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6" name="Picture 3">
            <a:extLst>
              <a:ext uri="{FF2B5EF4-FFF2-40B4-BE49-F238E27FC236}">
                <a16:creationId xmlns:a16="http://schemas.microsoft.com/office/drawing/2014/main" xmlns="" id="{B6115CC0-013D-46AC-82C6-D35F23D3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81000"/>
            <a:ext cx="1181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A372F461-4A15-4DD8-8A70-7B7655E231D2}"/>
              </a:ext>
            </a:extLst>
          </p:cNvPr>
          <p:cNvPicPr>
            <a:picLocks noChangeAspect="1"/>
          </p:cNvPicPr>
          <p:nvPr/>
        </p:nvPicPr>
        <p:blipFill>
          <a:blip r:embed="rId3"/>
          <a:stretch>
            <a:fillRect/>
          </a:stretch>
        </p:blipFill>
        <p:spPr>
          <a:xfrm>
            <a:off x="152400" y="5573067"/>
            <a:ext cx="11887200" cy="1136708"/>
          </a:xfrm>
          <a:prstGeom prst="rect">
            <a:avLst/>
          </a:prstGeom>
        </p:spPr>
      </p:pic>
    </p:spTree>
    <p:extLst>
      <p:ext uri="{BB962C8B-B14F-4D97-AF65-F5344CB8AC3E}">
        <p14:creationId xmlns:p14="http://schemas.microsoft.com/office/powerpoint/2010/main" val="398781436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6538C1E5-2F54-43E1-A28D-559831D5F5B8}"/>
              </a:ext>
            </a:extLst>
          </p:cNvPr>
          <p:cNvSpPr>
            <a:spLocks noGrp="1"/>
          </p:cNvSpPr>
          <p:nvPr>
            <p:ph idx="1"/>
          </p:nvPr>
        </p:nvSpPr>
        <p:spPr>
          <a:xfrm>
            <a:off x="381000" y="457200"/>
            <a:ext cx="11125200" cy="6134100"/>
          </a:xfrm>
        </p:spPr>
        <p:txBody>
          <a:bodyPr>
            <a:normAutofit fontScale="70000" lnSpcReduction="20000"/>
          </a:bodyPr>
          <a:lstStyle/>
          <a:p>
            <a:pPr indent="457200" algn="just">
              <a:lnSpc>
                <a:spcPct val="115000"/>
              </a:lnSpc>
              <a:spcAft>
                <a:spcPts val="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urmare</a:t>
            </a:r>
            <a:r>
              <a:rPr lang="en-US" sz="4000" dirty="0">
                <a:latin typeface="Times New Roman" panose="02020603050405020304" pitchFamily="18" charset="0"/>
                <a:ea typeface="Calibri" panose="020F0502020204030204" pitchFamily="34" charset="0"/>
                <a:cs typeface="Times New Roman" panose="02020603050405020304" pitchFamily="18" charset="0"/>
              </a:rPr>
              <a:t>, la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sfârșitul</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anului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trecut</a:t>
            </a:r>
            <a:r>
              <a:rPr lang="ro-RO"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sectorul</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4000" dirty="0">
                <a:latin typeface="Times New Roman" panose="02020603050405020304" pitchFamily="18" charset="0"/>
                <a:ea typeface="Calibri" panose="020F0502020204030204" pitchFamily="34" charset="0"/>
                <a:cs typeface="Times New Roman" panose="02020603050405020304" pitchFamily="18" charset="0"/>
              </a:rPr>
              <a:t> din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România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cuprindea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80 de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structuri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active de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economie</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socială</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(SES),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recunoscute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potrivit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legii</a:t>
            </a:r>
            <a:r>
              <a:rPr lang="en-US" sz="4000" dirty="0">
                <a:latin typeface="Times New Roman" panose="02020603050405020304" pitchFamily="18" charset="0"/>
                <a:ea typeface="Calibri" panose="020F0502020204030204" pitchFamily="34" charset="0"/>
                <a:cs typeface="Times New Roman" panose="02020603050405020304" pitchFamily="18" charset="0"/>
              </a:rPr>
              <a:t> ca </a:t>
            </a:r>
            <a:r>
              <a:rPr lang="ro-RO" sz="4000" dirty="0">
                <a:latin typeface="Times New Roman" panose="02020603050405020304" pitchFamily="18" charset="0"/>
                <a:ea typeface="Calibri" panose="020F0502020204030204" pitchFamily="34" charset="0"/>
                <a:cs typeface="Times New Roman" panose="02020603050405020304" pitchFamily="18" charset="0"/>
              </a:rPr>
              <a:t>întreprinderi sociale și întreprinderi sociale de inserție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ro-RO" sz="4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comparație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Spania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ro-RO" sz="4000" dirty="0">
                <a:latin typeface="Times New Roman" panose="02020603050405020304" pitchFamily="18" charset="0"/>
                <a:ea typeface="Calibri" panose="020F0502020204030204" pitchFamily="34" charset="0"/>
                <a:cs typeface="Times New Roman" panose="02020603050405020304" pitchFamily="18" charset="0"/>
              </a:rPr>
              <a:t>funcționează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aproximativ</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43.000 de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întreprinderi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sociale</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care au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dus</a:t>
            </a:r>
            <a:r>
              <a:rPr lang="en-US" sz="4000" dirty="0">
                <a:latin typeface="Times New Roman" panose="02020603050405020304" pitchFamily="18" charset="0"/>
                <a:ea typeface="Calibri" panose="020F0502020204030204" pitchFamily="34" charset="0"/>
                <a:cs typeface="Times New Roman" panose="02020603050405020304" pitchFamily="18" charset="0"/>
              </a:rPr>
              <a:t> la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crearea</a:t>
            </a:r>
            <a:r>
              <a:rPr lang="en-US" sz="4000" dirty="0">
                <a:latin typeface="Times New Roman" panose="02020603050405020304" pitchFamily="18" charset="0"/>
                <a:ea typeface="Calibri" panose="020F0502020204030204" pitchFamily="34" charset="0"/>
                <a:cs typeface="Times New Roman" panose="02020603050405020304" pitchFamily="18" charset="0"/>
              </a:rPr>
              <a:t> a 2,2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milioane</a:t>
            </a:r>
            <a:r>
              <a:rPr lang="en-US" sz="4000" dirty="0">
                <a:latin typeface="Times New Roman" panose="02020603050405020304" pitchFamily="18" charset="0"/>
                <a:ea typeface="Calibri" panose="020F0502020204030204" pitchFamily="34" charset="0"/>
                <a:cs typeface="Times New Roman" panose="02020603050405020304" pitchFamily="18" charset="0"/>
              </a:rPr>
              <a:t> de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locuri</a:t>
            </a:r>
            <a:r>
              <a:rPr lang="en-US" sz="4000" dirty="0">
                <a:latin typeface="Times New Roman" panose="02020603050405020304" pitchFamily="18" charset="0"/>
                <a:ea typeface="Calibri" panose="020F0502020204030204" pitchFamily="34" charset="0"/>
                <a:cs typeface="Times New Roman" panose="02020603050405020304" pitchFamily="18" charset="0"/>
              </a:rPr>
              <a:t> de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directe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indirecte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ro-RO" sz="4000" dirty="0">
                <a:latin typeface="Times New Roman" panose="02020603050405020304" pitchFamily="18" charset="0"/>
                <a:ea typeface="Calibri" panose="020F0502020204030204" pitchFamily="34" charset="0"/>
                <a:cs typeface="Times New Roman" panose="02020603050405020304" pitchFamily="18" charset="0"/>
              </a:rPr>
              <a:t>la </a:t>
            </a:r>
            <a:r>
              <a:rPr lang="en-US" sz="4000" dirty="0">
                <a:latin typeface="Times New Roman" panose="02020603050405020304" pitchFamily="18" charset="0"/>
                <a:ea typeface="Calibri" panose="020F0502020204030204" pitchFamily="34" charset="0"/>
                <a:cs typeface="Times New Roman" panose="02020603050405020304" pitchFamily="18" charset="0"/>
              </a:rPr>
              <a:t>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cifră</a:t>
            </a:r>
            <a:r>
              <a:rPr lang="en-US" sz="4000" dirty="0">
                <a:latin typeface="Times New Roman" panose="02020603050405020304" pitchFamily="18" charset="0"/>
                <a:ea typeface="Calibri" panose="020F0502020204030204" pitchFamily="34" charset="0"/>
                <a:cs typeface="Times New Roman" panose="02020603050405020304" pitchFamily="18" charset="0"/>
              </a:rPr>
              <a:t> de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afaceri</a:t>
            </a:r>
            <a:r>
              <a:rPr lang="en-US" sz="4000" dirty="0">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sectorului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4000" dirty="0">
                <a:latin typeface="Times New Roman" panose="02020603050405020304" pitchFamily="18" charset="0"/>
                <a:ea typeface="Calibri" panose="020F0502020204030204" pitchFamily="34" charset="0"/>
                <a:cs typeface="Times New Roman" panose="02020603050405020304" pitchFamily="18" charset="0"/>
              </a:rPr>
              <a:t> care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atinge</a:t>
            </a:r>
            <a:r>
              <a:rPr lang="en-US" sz="4000" dirty="0">
                <a:latin typeface="Times New Roman" panose="02020603050405020304" pitchFamily="18" charset="0"/>
                <a:ea typeface="Calibri" panose="020F0502020204030204" pitchFamily="34" charset="0"/>
                <a:cs typeface="Times New Roman" panose="02020603050405020304" pitchFamily="18" charset="0"/>
              </a:rPr>
              <a:t> 10% din PIB-ul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național</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potrivit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unui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studiu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comandat</a:t>
            </a:r>
            <a:r>
              <a:rPr lang="en-US" sz="4000" dirty="0">
                <a:latin typeface="Times New Roman" panose="02020603050405020304" pitchFamily="18" charset="0"/>
                <a:ea typeface="Calibri" panose="020F0502020204030204" pitchFamily="34" charset="0"/>
                <a:cs typeface="Times New Roman" panose="02020603050405020304" pitchFamily="18" charset="0"/>
              </a:rPr>
              <a:t> de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Comisia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Europeană</a:t>
            </a:r>
            <a:r>
              <a:rPr lang="ro-RO" sz="4000" dirty="0">
                <a:latin typeface="Times New Roman" panose="02020603050405020304" pitchFamily="18" charset="0"/>
                <a:ea typeface="Calibri" panose="020F0502020204030204" pitchFamily="34" charset="0"/>
                <a:cs typeface="Times New Roman" panose="02020603050405020304" pitchFamily="18" charset="0"/>
              </a:rPr>
              <a:t> (EURES, 2019)</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ro-RO" sz="4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ro-RO" sz="4000" dirty="0">
                <a:latin typeface="Times New Roman" panose="02020603050405020304" pitchFamily="18" charset="0"/>
                <a:ea typeface="Calibri" panose="020F0502020204030204" pitchFamily="34" charset="0"/>
                <a:cs typeface="Times New Roman" panose="02020603050405020304" pitchFamily="18" charset="0"/>
              </a:rPr>
              <a:t>De asemenea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aproape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 </a:t>
            </a:r>
            <a:r>
              <a:rPr lang="en-US" sz="4000" dirty="0">
                <a:latin typeface="Times New Roman" panose="02020603050405020304" pitchFamily="18" charset="0"/>
                <a:ea typeface="Calibri" panose="020F0502020204030204" pitchFamily="34" charset="0"/>
                <a:cs typeface="Times New Roman" panose="02020603050405020304" pitchFamily="18" charset="0"/>
              </a:rPr>
              <a:t>din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totalul</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angajaților</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ro-RO" sz="4000" dirty="0">
                <a:latin typeface="Times New Roman" panose="02020603050405020304" pitchFamily="18" charset="0"/>
                <a:ea typeface="Calibri" panose="020F0502020204030204" pitchFamily="34" charset="0"/>
                <a:cs typeface="Times New Roman" panose="02020603050405020304" pitchFamily="18" charset="0"/>
              </a:rPr>
              <a:t>din Luxemburg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lucrează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acest</a:t>
            </a:r>
            <a:r>
              <a:rPr lang="en-US" sz="4000" dirty="0">
                <a:latin typeface="Times New Roman" panose="02020603050405020304" pitchFamily="18" charset="0"/>
                <a:ea typeface="Calibri" panose="020F0502020204030204" pitchFamily="34" charset="0"/>
                <a:cs typeface="Times New Roman" panose="02020603050405020304" pitchFamily="18" charset="0"/>
              </a:rPr>
              <a:t> sector,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potrivit</a:t>
            </a:r>
            <a:r>
              <a:rPr lang="ro-RO" sz="4000" dirty="0">
                <a:latin typeface="Times New Roman" panose="02020603050405020304" pitchFamily="18" charset="0"/>
                <a:ea typeface="Calibri" panose="020F0502020204030204" pitchFamily="34" charset="0"/>
                <a:cs typeface="Times New Roman" panose="02020603050405020304" pitchFamily="18" charset="0"/>
              </a:rPr>
              <a:t> datelor</a:t>
            </a:r>
            <a:r>
              <a:rPr lang="en-US" sz="4000" dirty="0">
                <a:latin typeface="Times New Roman" panose="02020603050405020304" pitchFamily="18" charset="0"/>
                <a:ea typeface="Calibri" panose="020F0502020204030204" pitchFamily="34" charset="0"/>
                <a:cs typeface="Times New Roman" panose="02020603050405020304" pitchFamily="18" charset="0"/>
              </a:rPr>
              <a:t> Eurostat. Pe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următoarele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poziții</a:t>
            </a:r>
            <a:r>
              <a:rPr lang="en-US" sz="4000" dirty="0">
                <a:latin typeface="Times New Roman" panose="02020603050405020304" pitchFamily="18" charset="0"/>
                <a:ea typeface="Calibri" panose="020F0502020204030204" pitchFamily="34" charset="0"/>
                <a:cs typeface="Times New Roman" panose="02020603050405020304" pitchFamily="18" charset="0"/>
              </a:rPr>
              <a:t> se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situează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Olanda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Franța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Belgia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unde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procentul</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depășește</a:t>
            </a:r>
            <a:r>
              <a:rPr lang="en-US" sz="4000" dirty="0">
                <a:latin typeface="Times New Roman" panose="02020603050405020304" pitchFamily="18" charset="0"/>
                <a:ea typeface="Calibri" panose="020F0502020204030204" pitchFamily="34" charset="0"/>
                <a:cs typeface="Times New Roman" panose="02020603050405020304" pitchFamily="18" charset="0"/>
              </a:rPr>
              <a:t> 9%. Pe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ultimele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locuri</a:t>
            </a:r>
            <a:r>
              <a:rPr lang="en-US" sz="4000" dirty="0">
                <a:latin typeface="Times New Roman" panose="02020603050405020304" pitchFamily="18" charset="0"/>
                <a:ea typeface="Calibri" panose="020F0502020204030204" pitchFamily="34" charset="0"/>
                <a:cs typeface="Times New Roman" panose="02020603050405020304" pitchFamily="18" charset="0"/>
              </a:rPr>
              <a:t>, cu un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procent</a:t>
            </a:r>
            <a:r>
              <a:rPr lang="en-US" sz="4000" dirty="0">
                <a:latin typeface="Times New Roman" panose="02020603050405020304" pitchFamily="18" charset="0"/>
                <a:ea typeface="Calibri" panose="020F0502020204030204" pitchFamily="34" charset="0"/>
                <a:cs typeface="Times New Roman" panose="02020603050405020304" pitchFamily="18" charset="0"/>
              </a:rPr>
              <a:t> sub 2%, se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poziționează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România</a:t>
            </a:r>
            <a:r>
              <a:rPr lang="en-US" sz="4000" dirty="0">
                <a:latin typeface="Times New Roman" panose="02020603050405020304" pitchFamily="18" charset="0"/>
                <a:ea typeface="Calibri" panose="020F0502020204030204" pitchFamily="34" charset="0"/>
                <a:cs typeface="Times New Roman" panose="02020603050405020304" pitchFamily="18" charset="0"/>
              </a:rPr>
              <a:t>, Malta, Slovenia,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Croația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Lituania</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365307143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98F624C-5FD2-4F7A-91D6-F84D1DE6D2DE}"/>
              </a:ext>
            </a:extLst>
          </p:cNvPr>
          <p:cNvSpPr>
            <a:spLocks noGrp="1"/>
          </p:cNvSpPr>
          <p:nvPr>
            <p:ph idx="1"/>
          </p:nvPr>
        </p:nvSpPr>
        <p:spPr>
          <a:xfrm>
            <a:off x="266700" y="381000"/>
            <a:ext cx="11658600" cy="6477000"/>
          </a:xfrm>
        </p:spPr>
        <p:txBody>
          <a:bodyPr>
            <a:normAutofit fontScale="70000" lnSpcReduction="20000"/>
          </a:bodyPr>
          <a:lstStyle/>
          <a:p>
            <a:pPr marL="0" indent="0" algn="just">
              <a:lnSpc>
                <a:spcPct val="115000"/>
              </a:lnSpc>
              <a:spcBef>
                <a:spcPts val="40"/>
              </a:spcBef>
              <a:spcAft>
                <a:spcPts val="0"/>
              </a:spcAft>
              <a:buNone/>
            </a:pPr>
            <a:r>
              <a:rPr lang="ro-RO" sz="5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I.5. Cauzele problemei</a:t>
            </a:r>
          </a:p>
          <a:p>
            <a:pPr marL="0" indent="0" algn="just">
              <a:lnSpc>
                <a:spcPct val="115000"/>
              </a:lnSpc>
              <a:spcBef>
                <a:spcPts val="40"/>
              </a:spcBef>
              <a:spcAft>
                <a:spcPts val="0"/>
              </a:spcAft>
              <a:buNone/>
            </a:pPr>
            <a:endParaRPr lang="ro-RO"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15000"/>
              </a:lnSpc>
              <a:spcBef>
                <a:spcPts val="40"/>
              </a:spcBef>
              <a:spcAft>
                <a:spcPts val="0"/>
              </a:spcAft>
              <a:buFont typeface="+mj-lt"/>
              <a:buAutoNum type="alphaLcParenR"/>
            </a:pPr>
            <a:r>
              <a:rPr lang="it-IT" sz="3400" b="1" dirty="0">
                <a:latin typeface="Times New Roman" panose="02020603050405020304" pitchFamily="18" charset="0"/>
                <a:ea typeface="Calibri" panose="020F0502020204030204" pitchFamily="34" charset="0"/>
              </a:rPr>
              <a:t>cunoștințe deficitare privind economia socială la nivelul populației generale;</a:t>
            </a:r>
            <a:endParaRPr lang="ro-RO" sz="3400" b="1" dirty="0">
              <a:latin typeface="Times New Roman" panose="02020603050405020304" pitchFamily="18" charset="0"/>
              <a:ea typeface="Calibri" panose="020F0502020204030204" pitchFamily="34" charset="0"/>
            </a:endParaRPr>
          </a:p>
          <a:p>
            <a:pPr marL="514350" indent="-514350" algn="just">
              <a:lnSpc>
                <a:spcPct val="115000"/>
              </a:lnSpc>
              <a:spcBef>
                <a:spcPts val="40"/>
              </a:spcBef>
              <a:spcAft>
                <a:spcPts val="0"/>
              </a:spcAft>
              <a:buFont typeface="+mj-lt"/>
              <a:buAutoNum type="alphaLcParenR"/>
            </a:pPr>
            <a:r>
              <a:rPr lang="ro-RO" sz="3400" b="1" dirty="0">
                <a:latin typeface="Times New Roman" panose="02020603050405020304" pitchFamily="18" charset="0"/>
                <a:ea typeface="Calibri" panose="020F0502020204030204" pitchFamily="34" charset="0"/>
              </a:rPr>
              <a:t>capacitate de autoorganizare și cooperare redusă la nivelul comunităților locale</a:t>
            </a:r>
            <a:r>
              <a:rPr lang="en-US" sz="3400" b="1" dirty="0">
                <a:latin typeface="Times New Roman" panose="02020603050405020304" pitchFamily="18" charset="0"/>
                <a:ea typeface="Calibri" panose="020F0502020204030204" pitchFamily="34" charset="0"/>
              </a:rPr>
              <a:t>;</a:t>
            </a:r>
            <a:r>
              <a:rPr lang="ro-RO" sz="3400" b="1" dirty="0">
                <a:latin typeface="Times New Roman" panose="02020603050405020304" pitchFamily="18" charset="0"/>
                <a:ea typeface="Calibri" panose="020F0502020204030204" pitchFamily="34" charset="0"/>
              </a:rPr>
              <a:t> </a:t>
            </a:r>
          </a:p>
          <a:p>
            <a:pPr marL="514350" indent="-514350" algn="just">
              <a:lnSpc>
                <a:spcPct val="115000"/>
              </a:lnSpc>
              <a:spcBef>
                <a:spcPts val="40"/>
              </a:spcBef>
              <a:spcAft>
                <a:spcPts val="0"/>
              </a:spcAft>
              <a:buFont typeface="+mj-lt"/>
              <a:buAutoNum type="alphaLcParenR"/>
            </a:pPr>
            <a:r>
              <a:rPr lang="ro-RO" sz="3400" b="1" dirty="0">
                <a:latin typeface="Times New Roman" panose="02020603050405020304" pitchFamily="18" charset="0"/>
                <a:ea typeface="Calibri" panose="020F0502020204030204" pitchFamily="34" charset="0"/>
              </a:rPr>
              <a:t>proceduri administrative dificile de care potențialii antreprenori se lovesc în obținerea atestatului/mărcii sociale și finanțarea activităților de economie socială prin intermediul fondurilor europene</a:t>
            </a:r>
            <a:r>
              <a:rPr lang="en-US" sz="3400" b="1" dirty="0">
                <a:latin typeface="Times New Roman" panose="02020603050405020304" pitchFamily="18" charset="0"/>
                <a:ea typeface="Calibri" panose="020F0502020204030204" pitchFamily="34" charset="0"/>
              </a:rPr>
              <a:t>;</a:t>
            </a:r>
            <a:endParaRPr lang="ro-RO" sz="3400" b="1" dirty="0">
              <a:latin typeface="Times New Roman" panose="02020603050405020304" pitchFamily="18" charset="0"/>
              <a:ea typeface="Calibri" panose="020F0502020204030204" pitchFamily="34" charset="0"/>
            </a:endParaRPr>
          </a:p>
          <a:p>
            <a:pPr marL="514350" indent="-514350" algn="just">
              <a:lnSpc>
                <a:spcPct val="115000"/>
              </a:lnSpc>
              <a:spcBef>
                <a:spcPts val="40"/>
              </a:spcBef>
              <a:spcAft>
                <a:spcPts val="0"/>
              </a:spcAft>
              <a:buFont typeface="+mj-lt"/>
              <a:buAutoNum type="alphaLcParenR"/>
            </a:pPr>
            <a:r>
              <a:rPr lang="ro-RO" sz="3400" b="1" dirty="0">
                <a:latin typeface="Times New Roman" panose="02020603050405020304" pitchFamily="18" charset="0"/>
                <a:ea typeface="Calibri" panose="020F0502020204030204" pitchFamily="34" charset="0"/>
              </a:rPr>
              <a:t>cunoștințe deficitare în rândul potențialilor antreprenori: </a:t>
            </a:r>
            <a:r>
              <a:rPr lang="ro-RO" sz="3400" dirty="0">
                <a:latin typeface="Times New Roman" panose="02020603050405020304" pitchFamily="18" charset="0"/>
                <a:ea typeface="Calibri" panose="020F0502020204030204" pitchFamily="34" charset="0"/>
              </a:rPr>
              <a:t>lipsa unor programe de formare și consiliere face dificilă apariția unor lideri în cadrul comunităților care să dețină abilitățile și cunoștințele necesare pentru înființarea unor structuri de economie socială</a:t>
            </a:r>
            <a:r>
              <a:rPr lang="en-US" sz="3400" dirty="0">
                <a:latin typeface="Times New Roman" panose="02020603050405020304" pitchFamily="18" charset="0"/>
                <a:ea typeface="Calibri" panose="020F0502020204030204" pitchFamily="34" charset="0"/>
              </a:rPr>
              <a:t>;</a:t>
            </a:r>
            <a:endParaRPr lang="ro-RO" sz="3400" dirty="0">
              <a:latin typeface="Times New Roman" panose="02020603050405020304" pitchFamily="18" charset="0"/>
              <a:ea typeface="Calibri" panose="020F0502020204030204" pitchFamily="34" charset="0"/>
            </a:endParaRPr>
          </a:p>
          <a:p>
            <a:pPr marL="514350" lvl="0" indent="-514350" algn="just">
              <a:lnSpc>
                <a:spcPct val="115000"/>
              </a:lnSpc>
              <a:buFont typeface="+mj-lt"/>
              <a:buAutoNum type="alphaLcParenR"/>
            </a:pPr>
            <a:r>
              <a:rPr lang="ro-RO" sz="3400" b="1" dirty="0">
                <a:latin typeface="Times New Roman" panose="02020603050405020304" pitchFamily="18" charset="0"/>
                <a:ea typeface="Calibri" panose="020F0502020204030204" pitchFamily="34" charset="0"/>
                <a:cs typeface="Times New Roman" panose="02020603050405020304" pitchFamily="18" charset="0"/>
              </a:rPr>
              <a:t>competitivitatea scăzută a structurilor de economie socială</a:t>
            </a:r>
            <a:r>
              <a:rPr lang="ro-RO" sz="3400" dirty="0">
                <a:latin typeface="Times New Roman" panose="02020603050405020304" pitchFamily="18" charset="0"/>
                <a:ea typeface="Calibri" panose="020F0502020204030204" pitchFamily="34" charset="0"/>
                <a:cs typeface="Times New Roman" panose="02020603050405020304" pitchFamily="18" charset="0"/>
              </a:rPr>
              <a:t>, care rezultă din</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ro-RO" sz="3400" dirty="0">
                <a:latin typeface="Times New Roman" panose="02020603050405020304" pitchFamily="18" charset="0"/>
                <a:ea typeface="Calibri" panose="020F0502020204030204" pitchFamily="34" charset="0"/>
                <a:cs typeface="Times New Roman" panose="02020603050405020304" pitchFamily="18" charset="0"/>
              </a:rPr>
              <a:t>oportunitățile de finanțare reduse</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ro-RO" sz="3400" dirty="0">
                <a:latin typeface="Times New Roman" panose="02020603050405020304" pitchFamily="18" charset="0"/>
                <a:ea typeface="Calibri" panose="020F0502020204030204" pitchFamily="34" charset="0"/>
                <a:cs typeface="Times New Roman" panose="02020603050405020304" pitchFamily="18" charset="0"/>
              </a:rPr>
              <a:t>accesul dificil pe piețele naționale și internaționale</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r>
              <a:rPr lang="ro-RO" sz="3400" dirty="0">
                <a:latin typeface="Times New Roman" panose="02020603050405020304" pitchFamily="18" charset="0"/>
                <a:ea typeface="Calibri" panose="020F0502020204030204" pitchFamily="34" charset="0"/>
                <a:cs typeface="Times New Roman" panose="02020603050405020304" pitchFamily="18" charset="0"/>
              </a:rPr>
              <a:t> </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ro-RO" sz="3400" dirty="0">
                <a:latin typeface="Times New Roman" panose="02020603050405020304" pitchFamily="18" charset="0"/>
                <a:ea typeface="Calibri" panose="020F0502020204030204" pitchFamily="34" charset="0"/>
                <a:cs typeface="Times New Roman" panose="02020603050405020304" pitchFamily="18" charset="0"/>
              </a:rPr>
              <a:t>necesitatea de a intra în competiție cu structuri economice unde nu activează persoane defavorizate</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ro-RO" sz="3400" dirty="0">
                <a:latin typeface="Times New Roman" panose="02020603050405020304" pitchFamily="18" charset="0"/>
                <a:ea typeface="Calibri" panose="020F0502020204030204" pitchFamily="34" charset="0"/>
                <a:cs typeface="Times New Roman" panose="02020603050405020304" pitchFamily="18" charset="0"/>
              </a:rPr>
              <a:t>specificul activităților de economie socială (multe au caracter sezonier</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exclusiv</a:t>
            </a:r>
            <a:r>
              <a:rPr lang="en-US" sz="3400" dirty="0">
                <a:latin typeface="Times New Roman" panose="02020603050405020304" pitchFamily="18" charset="0"/>
                <a:ea typeface="Calibri" panose="020F0502020204030204" pitchFamily="34" charset="0"/>
                <a:cs typeface="Times New Roman" panose="02020603050405020304" pitchFamily="18" charset="0"/>
              </a:rPr>
              <a:t> local</a:t>
            </a:r>
            <a:r>
              <a:rPr lang="ro-RO" sz="3400" dirty="0">
                <a:latin typeface="Times New Roman" panose="02020603050405020304" pitchFamily="18" charset="0"/>
                <a:ea typeface="Calibri" panose="020F0502020204030204" pitchFamily="34" charset="0"/>
                <a:cs typeface="Times New Roman" panose="02020603050405020304" pitchFamily="18" charset="0"/>
              </a:rPr>
              <a:t>)</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p>
          <a:p>
            <a:pPr marL="514350" indent="-514350" algn="just">
              <a:lnSpc>
                <a:spcPct val="115000"/>
              </a:lnSpc>
              <a:spcBef>
                <a:spcPts val="40"/>
              </a:spcBef>
              <a:spcAft>
                <a:spcPts val="0"/>
              </a:spcAft>
              <a:buFont typeface="+mj-lt"/>
              <a:buAutoNum type="alphaLcParenR"/>
            </a:pPr>
            <a:endParaRPr lang="ro-RO" b="1" dirty="0">
              <a:latin typeface="Times New Roman" panose="02020603050405020304" pitchFamily="18" charset="0"/>
              <a:ea typeface="Calibri" panose="020F0502020204030204" pitchFamily="34" charset="0"/>
            </a:endParaRPr>
          </a:p>
          <a:p>
            <a:pPr marL="514350" indent="-514350" algn="just">
              <a:lnSpc>
                <a:spcPct val="115000"/>
              </a:lnSpc>
              <a:spcBef>
                <a:spcPts val="40"/>
              </a:spcBef>
              <a:spcAft>
                <a:spcPts val="0"/>
              </a:spcAft>
              <a:buFont typeface="+mj-lt"/>
              <a:buAutoNum type="alphaLcParenR"/>
            </a:pPr>
            <a:endParaRPr lang="ro-RO"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244270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E99F67-F0C6-4731-98C9-9D49E56D6B23}"/>
              </a:ext>
            </a:extLst>
          </p:cNvPr>
          <p:cNvSpPr>
            <a:spLocks noChangeArrowheads="1"/>
          </p:cNvSpPr>
          <p:nvPr/>
        </p:nvSpPr>
        <p:spPr bwMode="auto">
          <a:xfrm>
            <a:off x="9143999" y="1171575"/>
            <a:ext cx="2536521" cy="451485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Fig.</a:t>
            </a:r>
            <a:r>
              <a:rPr lang="en-US" b="1" dirty="0">
                <a:latin typeface="Times New Roman" panose="02020603050405020304" pitchFamily="18" charset="0"/>
                <a:ea typeface="Calibri" panose="020F0502020204030204" pitchFamily="34" charset="0"/>
                <a:cs typeface="Times New Roman" panose="02020603050405020304" pitchFamily="18" charset="0"/>
              </a:rPr>
              <a:t>2</a:t>
            </a:r>
            <a:r>
              <a:rPr lang="ro-RO" dirty="0">
                <a:effectLst/>
                <a:latin typeface="Times New Roman" panose="02020603050405020304" pitchFamily="18" charset="0"/>
                <a:ea typeface="Calibri" panose="020F0502020204030204" pitchFamily="34" charset="0"/>
                <a:cs typeface="Times New Roman" panose="02020603050405020304" pitchFamily="18" charset="0"/>
              </a:rPr>
              <a:t>. Provocări și bariere în calea inovatorilor sociali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anchet</a:t>
            </a:r>
            <a:r>
              <a:rPr lang="ro-RO" dirty="0">
                <a:latin typeface="Times New Roman" panose="02020603050405020304" pitchFamily="18" charset="0"/>
                <a:ea typeface="Calibri" panose="020F0502020204030204" pitchFamily="34" charset="0"/>
                <a:cs typeface="Times New Roman" panose="02020603050405020304" pitchFamily="18" charset="0"/>
              </a:rPr>
              <a:t>ă sociologică realizată pe un eșantion format din 40 întreprinzători sociali din România</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Sursa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Raportul</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național</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despre</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antreprenoriatul</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social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România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ASHOKA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România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28.03.2018.</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D322AB01-965D-46F1-BF31-69C204BD3416}"/>
              </a:ext>
            </a:extLst>
          </p:cNvPr>
          <p:cNvPicPr>
            <a:picLocks noChangeAspect="1"/>
          </p:cNvPicPr>
          <p:nvPr/>
        </p:nvPicPr>
        <p:blipFill>
          <a:blip r:embed="rId2"/>
          <a:stretch>
            <a:fillRect/>
          </a:stretch>
        </p:blipFill>
        <p:spPr>
          <a:xfrm>
            <a:off x="171927" y="342900"/>
            <a:ext cx="8989817" cy="6172200"/>
          </a:xfrm>
          <a:prstGeom prst="rect">
            <a:avLst/>
          </a:prstGeom>
        </p:spPr>
      </p:pic>
    </p:spTree>
    <p:extLst>
      <p:ext uri="{BB962C8B-B14F-4D97-AF65-F5344CB8AC3E}">
        <p14:creationId xmlns:p14="http://schemas.microsoft.com/office/powerpoint/2010/main" val="85885235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611FF78A-8A9D-4451-973B-8AE3C1CAFE1C}"/>
              </a:ext>
            </a:extLst>
          </p:cNvPr>
          <p:cNvSpPr>
            <a:spLocks noGrp="1"/>
          </p:cNvSpPr>
          <p:nvPr>
            <p:ph idx="1"/>
          </p:nvPr>
        </p:nvSpPr>
        <p:spPr>
          <a:xfrm>
            <a:off x="266700" y="190500"/>
            <a:ext cx="11658600" cy="6477000"/>
          </a:xfrm>
        </p:spPr>
        <p:txBody>
          <a:bodyPr>
            <a:normAutofit fontScale="77500" lnSpcReduction="20000"/>
          </a:bodyPr>
          <a:lstStyle/>
          <a:p>
            <a:pPr marL="0" indent="0" algn="just">
              <a:lnSpc>
                <a:spcPct val="115000"/>
              </a:lnSpc>
              <a:spcBef>
                <a:spcPts val="40"/>
              </a:spcBef>
              <a:spcAft>
                <a:spcPts val="0"/>
              </a:spcAft>
              <a:buNone/>
            </a:pPr>
            <a:r>
              <a:rPr lang="ro-RO" sz="4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I.6. Efectele problemei</a:t>
            </a:r>
          </a:p>
          <a:p>
            <a:pPr marL="0" lvl="0" indent="0" algn="just">
              <a:lnSpc>
                <a:spcPct val="115000"/>
              </a:lnSpc>
              <a:buNone/>
            </a:pPr>
            <a:endParaRPr lang="ro-RO" b="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buFont typeface="+mj-lt"/>
              <a:buAutoNum type="arabicParenR"/>
            </a:pPr>
            <a:r>
              <a:rPr lang="ro-RO" b="1" dirty="0">
                <a:latin typeface="Times New Roman" panose="02020603050405020304" pitchFamily="18" charset="0"/>
                <a:ea typeface="Calibri" panose="020F0502020204030204" pitchFamily="34" charset="0"/>
                <a:cs typeface="Times New Roman" panose="02020603050405020304" pitchFamily="18" charset="0"/>
              </a:rPr>
              <a:t>nevoi sociale neacoperite</a:t>
            </a:r>
            <a:r>
              <a:rPr lang="ro-RO" dirty="0">
                <a:latin typeface="Times New Roman" panose="02020603050405020304" pitchFamily="18" charset="0"/>
                <a:ea typeface="Calibri" panose="020F0502020204030204" pitchFamily="34" charset="0"/>
                <a:cs typeface="Times New Roman" panose="02020603050405020304" pitchFamily="18" charset="0"/>
              </a:rPr>
              <a:t>, care atrag după sine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ro-RO" dirty="0">
                <a:latin typeface="Times New Roman" panose="02020603050405020304" pitchFamily="18" charset="0"/>
                <a:ea typeface="Calibri" panose="020F0502020204030204" pitchFamily="34" charset="0"/>
                <a:cs typeface="Times New Roman" panose="02020603050405020304" pitchFamily="18" charset="0"/>
              </a:rPr>
              <a:t>costuri ridicate cu ajutoarele sociale și serviciile de asistență sociale în general;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ro-RO" dirty="0">
                <a:latin typeface="Times New Roman" panose="02020603050405020304" pitchFamily="18" charset="0"/>
                <a:ea typeface="Calibri" panose="020F0502020204030204" pitchFamily="34" charset="0"/>
                <a:cs typeface="Times New Roman" panose="02020603050405020304" pitchFamily="18" charset="0"/>
              </a:rPr>
              <a:t>încurajarea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ro-RO" dirty="0">
                <a:latin typeface="Times New Roman" panose="02020603050405020304" pitchFamily="18" charset="0"/>
                <a:ea typeface="Calibri" panose="020F0502020204030204" pitchFamily="34" charset="0"/>
                <a:cs typeface="Times New Roman" panose="02020603050405020304" pitchFamily="18" charset="0"/>
              </a:rPr>
              <a:t>culturii sărăciei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transmiterea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către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descendenți</a:t>
            </a:r>
            <a:r>
              <a:rPr lang="en-US" dirty="0">
                <a:latin typeface="Times New Roman" panose="02020603050405020304" pitchFamily="18" charset="0"/>
                <a:ea typeface="Calibri" panose="020F0502020204030204" pitchFamily="34" charset="0"/>
                <a:cs typeface="Times New Roman" panose="02020603050405020304" pitchFamily="18" charset="0"/>
              </a:rPr>
              <a:t> a </a:t>
            </a:r>
            <a:r>
              <a:rPr lang="en-US" dirty="0" err="1">
                <a:latin typeface="Times New Roman" panose="02020603050405020304" pitchFamily="18" charset="0"/>
                <a:ea typeface="Calibri" panose="020F0502020204030204" pitchFamily="34" charset="0"/>
                <a:cs typeface="Times New Roman" panose="02020603050405020304" pitchFamily="18" charset="0"/>
              </a:rPr>
              <a:t>unor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valori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modele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comportamentale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contrare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spiritului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antreprenorial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lipsa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inițiativei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individuale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rezistență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scăzută</a:t>
            </a:r>
            <a:r>
              <a:rPr lang="en-US" dirty="0">
                <a:latin typeface="Times New Roman" panose="02020603050405020304" pitchFamily="18" charset="0"/>
                <a:ea typeface="Calibri" panose="020F0502020204030204" pitchFamily="34" charset="0"/>
                <a:cs typeface="Times New Roman" panose="02020603050405020304" pitchFamily="18" charset="0"/>
              </a:rPr>
              <a:t> la </a:t>
            </a:r>
            <a:r>
              <a:rPr lang="en-US" dirty="0" err="1">
                <a:latin typeface="Times New Roman" panose="02020603050405020304" pitchFamily="18" charset="0"/>
                <a:ea typeface="Calibri" panose="020F0502020204030204" pitchFamily="34" charset="0"/>
                <a:cs typeface="Times New Roman" panose="02020603050405020304" pitchFamily="18" charset="0"/>
              </a:rPr>
              <a:t>frustrare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evitarea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asumării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riscului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mentalități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colectivist-paternaliste</a:t>
            </a:r>
            <a:r>
              <a:rPr lang="en-US" dirty="0">
                <a:latin typeface="Times New Roman" panose="02020603050405020304" pitchFamily="18" charset="0"/>
                <a:ea typeface="Calibri" panose="020F0502020204030204" pitchFamily="34" charset="0"/>
                <a:cs typeface="Times New Roman" panose="02020603050405020304" pitchFamily="18" charset="0"/>
              </a:rPr>
              <a:t> etc.);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perpetuarea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comportamentelor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declincvente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abandon școlar, infracționalitate, încurajarea economiilor paralele (munca la negru).</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buNone/>
            </a:pPr>
            <a:r>
              <a:rPr lang="en-US" b="1" dirty="0">
                <a:latin typeface="Times New Roman" panose="02020603050405020304" pitchFamily="18" charset="0"/>
                <a:ea typeface="Calibri" panose="020F0502020204030204" pitchFamily="34" charset="0"/>
                <a:cs typeface="Times New Roman" panose="02020603050405020304" pitchFamily="18" charset="0"/>
              </a:rPr>
              <a:t>2) </a:t>
            </a:r>
            <a:r>
              <a:rPr lang="ro-RO" b="1" dirty="0">
                <a:latin typeface="Times New Roman" panose="02020603050405020304" pitchFamily="18" charset="0"/>
                <a:ea typeface="Calibri" panose="020F0502020204030204" pitchFamily="34" charset="0"/>
                <a:cs typeface="Times New Roman" panose="02020603050405020304" pitchFamily="18" charset="0"/>
              </a:rPr>
              <a:t>comunități locale slab dezvoltate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ro-RO" dirty="0">
                <a:latin typeface="Times New Roman" panose="02020603050405020304" pitchFamily="18" charset="0"/>
                <a:ea typeface="Calibri" panose="020F0502020204030204" pitchFamily="34" charset="0"/>
                <a:cs typeface="Times New Roman" panose="02020603050405020304" pitchFamily="18" charset="0"/>
              </a:rPr>
              <a:t>potențialul local rămâne nevalorificat;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ro-RO" dirty="0">
                <a:latin typeface="Times New Roman" panose="02020603050405020304" pitchFamily="18" charset="0"/>
                <a:ea typeface="Calibri" panose="020F0502020204030204" pitchFamily="34" charset="0"/>
                <a:cs typeface="Times New Roman" panose="02020603050405020304" pitchFamily="18" charset="0"/>
              </a:rPr>
              <a:t>oportunități de ocupare reduse;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ro-RO" dirty="0">
                <a:latin typeface="Times New Roman" panose="02020603050405020304" pitchFamily="18" charset="0"/>
                <a:ea typeface="Calibri" panose="020F0502020204030204" pitchFamily="34" charset="0"/>
                <a:cs typeface="Times New Roman" panose="02020603050405020304" pitchFamily="18" charset="0"/>
              </a:rPr>
              <a:t>rata crescută a emigrării.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40"/>
              </a:spcBef>
              <a:spcAft>
                <a:spcPts val="0"/>
              </a:spcAft>
              <a:buNone/>
            </a:pPr>
            <a:endParaRPr lang="ro-RO" b="1" dirty="0">
              <a:latin typeface="Times New Roman" panose="02020603050405020304" pitchFamily="18" charset="0"/>
              <a:ea typeface="Calibri" panose="020F0502020204030204" pitchFamily="34" charset="0"/>
            </a:endParaRPr>
          </a:p>
          <a:p>
            <a:pPr marL="514350" indent="-514350" algn="just">
              <a:lnSpc>
                <a:spcPct val="115000"/>
              </a:lnSpc>
              <a:spcBef>
                <a:spcPts val="40"/>
              </a:spcBef>
              <a:spcAft>
                <a:spcPts val="0"/>
              </a:spcAft>
              <a:buFont typeface="+mj-lt"/>
              <a:buAutoNum type="alphaLcParenR"/>
            </a:pPr>
            <a:endParaRPr lang="ro-RO"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21910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1EF7896-BC46-410F-AA06-8100515E9DC7}"/>
              </a:ext>
            </a:extLst>
          </p:cNvPr>
          <p:cNvSpPr>
            <a:spLocks noGrp="1"/>
          </p:cNvSpPr>
          <p:nvPr>
            <p:ph type="title"/>
          </p:nvPr>
        </p:nvSpPr>
        <p:spPr>
          <a:xfrm>
            <a:off x="533400" y="152400"/>
            <a:ext cx="11125200" cy="685800"/>
          </a:xfrm>
        </p:spPr>
        <p:txBody>
          <a:bodyPr>
            <a:noAutofit/>
          </a:bodyPr>
          <a:lstStyle/>
          <a:p>
            <a:pPr>
              <a:lnSpc>
                <a:spcPct val="115000"/>
              </a:lnSpc>
              <a:spcAft>
                <a:spcPts val="1000"/>
              </a:spcAft>
            </a:pPr>
            <a:r>
              <a:rPr lang="ro-RO" sz="3600" b="1" dirty="0">
                <a:solidFill>
                  <a:srgbClr val="FF0000"/>
                </a:solidFill>
              </a:rPr>
              <a:t>II. Scopul și obiectivele propunerii de politică publică</a:t>
            </a:r>
            <a:endParaRPr lang="en-US" sz="3600" dirty="0">
              <a:solidFill>
                <a:srgbClr val="FF0000"/>
              </a:solidFill>
            </a:endParaRPr>
          </a:p>
        </p:txBody>
      </p:sp>
      <p:sp>
        <p:nvSpPr>
          <p:cNvPr id="2" name="Rectangle 1">
            <a:extLst>
              <a:ext uri="{FF2B5EF4-FFF2-40B4-BE49-F238E27FC236}">
                <a16:creationId xmlns:a16="http://schemas.microsoft.com/office/drawing/2014/main" xmlns="" id="{05BF440B-88A9-476F-8987-C06560675E21}"/>
              </a:ext>
            </a:extLst>
          </p:cNvPr>
          <p:cNvSpPr/>
          <p:nvPr/>
        </p:nvSpPr>
        <p:spPr>
          <a:xfrm>
            <a:off x="457200" y="1219200"/>
            <a:ext cx="11201400" cy="5379037"/>
          </a:xfrm>
          <a:prstGeom prst="rect">
            <a:avLst/>
          </a:prstGeom>
        </p:spPr>
        <p:txBody>
          <a:bodyPr wrap="square">
            <a:spAutoFit/>
          </a:bodyPr>
          <a:lstStyle/>
          <a:p>
            <a:pPr algn="just">
              <a:lnSpc>
                <a:spcPct val="115000"/>
              </a:lnSpc>
              <a:spcAft>
                <a:spcPts val="0"/>
              </a:spcAft>
            </a:pPr>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Obiectiv</a:t>
            </a:r>
            <a:r>
              <a:rPr lang="ro-RO"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general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ro-RO"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creșterea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numărului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inserție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vederea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reducerii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riscului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sărăcie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excluziune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economiilor</a:t>
            </a:r>
            <a:r>
              <a:rPr lang="en-US" sz="2000" dirty="0">
                <a:latin typeface="Times New Roman" panose="02020603050405020304" pitchFamily="18" charset="0"/>
                <a:ea typeface="Calibri" panose="020F0502020204030204" pitchFamily="34" charset="0"/>
                <a:cs typeface="Times New Roman" panose="02020603050405020304" pitchFamily="18" charset="0"/>
              </a:rPr>
              <a:t> locale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creșterea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gradului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ocupare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persoanelor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aparţinând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grupurilor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vulnerabile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o-RO"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Scop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sectorului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România</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Obiectiv</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specific 1</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operaționalizarea</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noi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mecanisme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instituționale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vederea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a:latin typeface="Times New Roman" panose="02020603050405020304" pitchFamily="18" charset="0"/>
                <a:ea typeface="Calibri" panose="020F0502020204030204" pitchFamily="34" charset="0"/>
                <a:cs typeface="Times New Roman" panose="02020603050405020304" pitchFamily="18" charset="0"/>
              </a:rPr>
              <a:t>creșterii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oportunităților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finanțare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ro-RO" sz="2000" dirty="0">
                <a:latin typeface="Times New Roman" panose="02020603050405020304" pitchFamily="18" charset="0"/>
                <a:ea typeface="Calibri" panose="020F0502020204030204" pitchFamily="34" charset="0"/>
                <a:cs typeface="Times New Roman" panose="02020603050405020304" pitchFamily="18" charset="0"/>
              </a:rPr>
              <a:t>întreprinderilor </a:t>
            </a:r>
            <a:r>
              <a:rPr lang="en-US" sz="2000" dirty="0">
                <a:latin typeface="Times New Roman" panose="02020603050405020304" pitchFamily="18" charset="0"/>
                <a:ea typeface="Calibri" panose="020F0502020204030204" pitchFamily="34" charset="0"/>
                <a:cs typeface="Times New Roman" panose="02020603050405020304" pitchFamily="18" charset="0"/>
              </a:rPr>
              <a:t>din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sectorul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ca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acestea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funcționeze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într</a:t>
            </a:r>
            <a:r>
              <a:rPr lang="en-US" sz="2000" dirty="0">
                <a:latin typeface="Times New Roman" panose="02020603050405020304" pitchFamily="18" charset="0"/>
                <a:ea typeface="Calibri" panose="020F0502020204030204" pitchFamily="34" charset="0"/>
                <a:cs typeface="Times New Roman" panose="02020603050405020304" pitchFamily="18" charset="0"/>
              </a:rPr>
              <a:t>-o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manieră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autosustenabilă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pe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termen</a:t>
            </a:r>
            <a:r>
              <a:rPr lang="en-US" sz="2000" dirty="0">
                <a:latin typeface="Times New Roman" panose="02020603050405020304" pitchFamily="18" charset="0"/>
                <a:ea typeface="Calibri" panose="020F0502020204030204" pitchFamily="34" charset="0"/>
                <a:cs typeface="Times New Roman" panose="02020603050405020304" pitchFamily="18" charset="0"/>
              </a:rPr>
              <a:t> lung;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Obiectiv</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specific 2</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încurajarea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parteneriatului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dintre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societatea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civilă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unitățile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administrativ-teritoriale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vederea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dezvoltării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sectorului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nivelul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fiecărei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comunități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locale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parte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Obiectiv</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specific 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creșterea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gradului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inserție</a:t>
            </a:r>
            <a:r>
              <a:rPr lang="en-US" sz="2000" dirty="0">
                <a:latin typeface="Times New Roman" panose="02020603050405020304" pitchFamily="18" charset="0"/>
                <a:ea typeface="Calibri" panose="020F0502020204030204" pitchFamily="34" charset="0"/>
                <a:cs typeface="Times New Roman" panose="02020603050405020304" pitchFamily="18" charset="0"/>
              </a:rPr>
              <a:t> pe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piața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forței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persoanelor</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aparțin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grupurilor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vulnerabile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așa</a:t>
            </a:r>
            <a:r>
              <a:rPr lang="en-US" sz="2000" dirty="0">
                <a:latin typeface="Times New Roman" panose="02020603050405020304" pitchFamily="18" charset="0"/>
                <a:ea typeface="Calibri" panose="020F0502020204030204" pitchFamily="34" charset="0"/>
                <a:cs typeface="Times New Roman" panose="02020603050405020304" pitchFamily="18" charset="0"/>
              </a:rPr>
              <a:t> cum sunt definite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legea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asistenței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 (292/2011);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Obiectiv</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specific 4</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creșterea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numărului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persoanelor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conștientizate</a:t>
            </a:r>
            <a:r>
              <a:rPr lang="en-US" sz="2000" dirty="0">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privire</a:t>
            </a:r>
            <a:r>
              <a:rPr lang="en-US" sz="2000" dirty="0">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specificul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activităților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0737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EACF707-2477-481D-B548-62EDF3D06D54}"/>
              </a:ext>
            </a:extLst>
          </p:cNvPr>
          <p:cNvSpPr>
            <a:spLocks noGrp="1"/>
          </p:cNvSpPr>
          <p:nvPr>
            <p:ph type="title"/>
          </p:nvPr>
        </p:nvSpPr>
        <p:spPr>
          <a:xfrm>
            <a:off x="457200" y="304800"/>
            <a:ext cx="11125200" cy="914400"/>
          </a:xfrm>
        </p:spPr>
        <p:txBody>
          <a:bodyPr>
            <a:noAutofit/>
          </a:bodyPr>
          <a:lstStyle/>
          <a:p>
            <a:pPr algn="l">
              <a:lnSpc>
                <a:spcPct val="115000"/>
              </a:lnSpc>
              <a:spcAft>
                <a:spcPts val="1000"/>
              </a:spcAft>
            </a:pPr>
            <a:r>
              <a:rPr lang="ro-RO" sz="3600" b="1" dirty="0">
                <a:solidFill>
                  <a:srgbClr val="FF0000"/>
                </a:solidFill>
              </a:rPr>
              <a:t>Beneficiari direcți</a:t>
            </a:r>
            <a:r>
              <a:rPr lang="en-US" sz="3600" b="1" dirty="0">
                <a:solidFill>
                  <a:srgbClr val="FF0000"/>
                </a:solidFill>
              </a:rPr>
              <a:t>: </a:t>
            </a:r>
            <a:r>
              <a:rPr lang="ro-RO" sz="3600" b="1" dirty="0">
                <a:solidFill>
                  <a:srgbClr val="FF0000"/>
                </a:solidFill>
              </a:rPr>
              <a:t/>
            </a:r>
            <a:br>
              <a:rPr lang="ro-RO" sz="3600" b="1" dirty="0">
                <a:solidFill>
                  <a:srgbClr val="FF0000"/>
                </a:solidFill>
              </a:rPr>
            </a:br>
            <a:r>
              <a:rPr lang="ro-RO" sz="2800" b="1" dirty="0">
                <a:solidFill>
                  <a:srgbClr val="FF0000"/>
                </a:solidFill>
              </a:rPr>
              <a:t>întreprinzătorii sociali</a:t>
            </a:r>
            <a:r>
              <a:rPr lang="en-US" sz="2800" b="1" dirty="0">
                <a:solidFill>
                  <a:srgbClr val="FF0000"/>
                </a:solidFill>
              </a:rPr>
              <a:t>; </a:t>
            </a:r>
            <a:r>
              <a:rPr lang="ro-RO" sz="2800" b="1" dirty="0">
                <a:solidFill>
                  <a:srgbClr val="FF0000"/>
                </a:solidFill>
              </a:rPr>
              <a:t>persoanele aparținând grupurilor vulnerabile</a:t>
            </a:r>
            <a:endParaRPr lang="en-US" sz="2800" dirty="0">
              <a:solidFill>
                <a:srgbClr val="FF0000"/>
              </a:solidFill>
            </a:endParaRPr>
          </a:p>
        </p:txBody>
      </p:sp>
      <p:sp>
        <p:nvSpPr>
          <p:cNvPr id="2" name="Rectangle 1">
            <a:extLst>
              <a:ext uri="{FF2B5EF4-FFF2-40B4-BE49-F238E27FC236}">
                <a16:creationId xmlns:a16="http://schemas.microsoft.com/office/drawing/2014/main" xmlns="" id="{8A756EA2-8298-4709-A37E-2511D79BF9FD}"/>
              </a:ext>
            </a:extLst>
          </p:cNvPr>
          <p:cNvSpPr/>
          <p:nvPr/>
        </p:nvSpPr>
        <p:spPr>
          <a:xfrm>
            <a:off x="190500" y="1447800"/>
            <a:ext cx="11811000" cy="5262979"/>
          </a:xfrm>
          <a:prstGeom prst="rect">
            <a:avLst/>
          </a:prstGeom>
        </p:spPr>
        <p:txBody>
          <a:bodyPr wrap="square">
            <a:spAutoFit/>
          </a:bodyPr>
          <a:lstStyle/>
          <a:p>
            <a:pPr algn="just"/>
            <a:r>
              <a:rPr lang="ro-RO" sz="2400" b="1" i="1" dirty="0">
                <a:latin typeface="Times New Roman" panose="02020603050405020304" pitchFamily="18" charset="0"/>
                <a:cs typeface="Times New Roman" panose="02020603050405020304" pitchFamily="18" charset="0"/>
              </a:rPr>
              <a:t>Grupul vulnerabil </a:t>
            </a:r>
            <a:r>
              <a:rPr lang="en-US" sz="2400" dirty="0" err="1">
                <a:latin typeface="Times New Roman" panose="02020603050405020304" pitchFamily="18" charset="0"/>
                <a:cs typeface="Times New Roman" panose="02020603050405020304" pitchFamily="18" charset="0"/>
              </a:rPr>
              <a:t>desemnează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persoane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familii</a:t>
            </a:r>
            <a:r>
              <a:rPr lang="en-US" sz="2400" dirty="0">
                <a:latin typeface="Times New Roman" panose="02020603050405020304" pitchFamily="18" charset="0"/>
                <a:cs typeface="Times New Roman" panose="02020603050405020304" pitchFamily="18" charset="0"/>
              </a:rPr>
              <a:t> care sunt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risc</a:t>
            </a:r>
            <a:r>
              <a:rPr lang="en-US" sz="2400" dirty="0">
                <a:latin typeface="Times New Roman" panose="02020603050405020304" pitchFamily="18" charset="0"/>
                <a:cs typeface="Times New Roman" panose="02020603050405020304" pitchFamily="18" charset="0"/>
              </a:rPr>
              <a:t> de a-</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pierde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capacitatea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satisfacere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nevoilor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zilnice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din </a:t>
            </a:r>
            <a:r>
              <a:rPr lang="en-US" sz="2400" dirty="0" err="1">
                <a:latin typeface="Times New Roman" panose="02020603050405020304" pitchFamily="18" charset="0"/>
                <a:cs typeface="Times New Roman" panose="02020603050405020304" pitchFamily="18" charset="0"/>
              </a:rPr>
              <a:t>cauza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situaţii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boală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dizabilitate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sărăcie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dependenţă</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droguri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alcool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altor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situaţii</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conduc</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vulnerabilitate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economică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socială</a:t>
            </a:r>
            <a:r>
              <a:rPr lang="en-US"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r>
              <a:rPr lang="ro-RO" sz="2400" dirty="0">
                <a:latin typeface="Times New Roman" panose="02020603050405020304" pitchFamily="18" charset="0"/>
                <a:cs typeface="Times New Roman" panose="02020603050405020304" pitchFamily="18" charset="0"/>
              </a:rPr>
              <a:t>Raportându-ne la situația României, trebuie avute în vedere următoarele date</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o-RO" sz="2400" dirty="0">
                <a:latin typeface="Times New Roman" panose="02020603050405020304" pitchFamily="18" charset="0"/>
                <a:cs typeface="Times New Roman" panose="02020603050405020304" pitchFamily="18" charset="0"/>
              </a:rPr>
              <a:t>Bulgaria (38,9%) și România (35,7%) se află pe primele locuri în Uniunea Europeană în ceea ce privește </a:t>
            </a:r>
            <a:r>
              <a:rPr lang="ro-RO" sz="2400" b="1" dirty="0">
                <a:latin typeface="Times New Roman" panose="02020603050405020304" pitchFamily="18" charset="0"/>
                <a:cs typeface="Times New Roman" panose="02020603050405020304" pitchFamily="18" charset="0"/>
              </a:rPr>
              <a:t>procentul populației expuse riscului de sărăcie și excluziune socială</a:t>
            </a:r>
            <a:r>
              <a:rPr lang="ro-RO" sz="2400" dirty="0">
                <a:latin typeface="Times New Roman" panose="02020603050405020304" pitchFamily="18" charset="0"/>
                <a:cs typeface="Times New Roman" panose="02020603050405020304" pitchFamily="18" charset="0"/>
              </a:rPr>
              <a:t>. La polul opus se situează Norvegia (16%), Finlanda (15,6%) și Cehia (12,2%), recunoscute pentru sistemele dezvoltate de economie socială (Eurostat, 2017). </a:t>
            </a:r>
          </a:p>
          <a:p>
            <a:pPr marL="342900" indent="-342900" algn="just">
              <a:buFont typeface="Wingdings" panose="05000000000000000000" pitchFamily="2" charset="2"/>
              <a:buChar char="Ø"/>
            </a:pPr>
            <a:r>
              <a:rPr lang="ro-RO" sz="2400" dirty="0">
                <a:latin typeface="Times New Roman" panose="02020603050405020304" pitchFamily="18" charset="0"/>
                <a:cs typeface="Times New Roman" panose="02020603050405020304" pitchFamily="18" charset="0"/>
              </a:rPr>
              <a:t>La 31 martie 2019, </a:t>
            </a:r>
            <a:r>
              <a:rPr lang="ro-RO" sz="2400" b="1" dirty="0">
                <a:latin typeface="Times New Roman" panose="02020603050405020304" pitchFamily="18" charset="0"/>
                <a:cs typeface="Times New Roman" panose="02020603050405020304" pitchFamily="18" charset="0"/>
              </a:rPr>
              <a:t>numărul total de persoane cu dizabilităţi </a:t>
            </a:r>
            <a:r>
              <a:rPr lang="ro-RO" sz="2400" dirty="0">
                <a:latin typeface="Times New Roman" panose="02020603050405020304" pitchFamily="18" charset="0"/>
                <a:cs typeface="Times New Roman" panose="02020603050405020304" pitchFamily="18" charset="0"/>
              </a:rPr>
              <a:t>comunicat Autorităţii Naţionale pentru Persoanele cu Dizabilităţi din cadrul Ministerului Muncii şi Justiției Sociale, prin direcţiile generale de asistenţă socială şi protecţia copilului judeţene, respectiv locale ale sectoarelor municipiului Bucureşti, a fost de </a:t>
            </a:r>
            <a:r>
              <a:rPr lang="ro-RO" sz="2400" b="1" dirty="0">
                <a:latin typeface="Times New Roman" panose="02020603050405020304" pitchFamily="18" charset="0"/>
                <a:cs typeface="Times New Roman" panose="02020603050405020304" pitchFamily="18" charset="0"/>
              </a:rPr>
              <a:t>826.197 personae</a:t>
            </a:r>
            <a:r>
              <a:rPr lang="en-US"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triplu</a:t>
            </a:r>
            <a:r>
              <a:rPr lang="en-US" sz="2400" dirty="0">
                <a:latin typeface="Times New Roman" panose="02020603050405020304" pitchFamily="18" charset="0"/>
                <a:cs typeface="Times New Roman" panose="02020603050405020304" pitchFamily="18" charset="0"/>
              </a:rPr>
              <a:t> p</a:t>
            </a:r>
            <a:r>
              <a:rPr lang="ro-RO" sz="2400" dirty="0">
                <a:latin typeface="Times New Roman" panose="02020603050405020304" pitchFamily="18" charset="0"/>
                <a:cs typeface="Times New Roman" panose="02020603050405020304" pitchFamily="18" charset="0"/>
              </a:rPr>
              <a:t>rin comparație cu numărul de șomeri înregistrați (254.631 în mai 2019, potrivit ANOFM).</a:t>
            </a:r>
          </a:p>
        </p:txBody>
      </p:sp>
    </p:spTree>
    <p:extLst>
      <p:ext uri="{BB962C8B-B14F-4D97-AF65-F5344CB8AC3E}">
        <p14:creationId xmlns:p14="http://schemas.microsoft.com/office/powerpoint/2010/main" val="35783749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D72347-8DF0-4D78-B67E-A2B574BCE002}"/>
              </a:ext>
            </a:extLst>
          </p:cNvPr>
          <p:cNvPicPr>
            <a:picLocks noChangeAspect="1"/>
          </p:cNvPicPr>
          <p:nvPr/>
        </p:nvPicPr>
        <p:blipFill>
          <a:blip r:embed="rId2"/>
          <a:stretch>
            <a:fillRect/>
          </a:stretch>
        </p:blipFill>
        <p:spPr>
          <a:xfrm>
            <a:off x="228600" y="315238"/>
            <a:ext cx="7512120" cy="5105400"/>
          </a:xfrm>
          <a:prstGeom prst="rect">
            <a:avLst/>
          </a:prstGeom>
        </p:spPr>
      </p:pic>
      <p:sp>
        <p:nvSpPr>
          <p:cNvPr id="7" name="Rectangle 6">
            <a:extLst>
              <a:ext uri="{FF2B5EF4-FFF2-40B4-BE49-F238E27FC236}">
                <a16:creationId xmlns:a16="http://schemas.microsoft.com/office/drawing/2014/main" xmlns="" id="{6677BCDD-4D58-4F84-B8DF-25A9FE74D0D6}"/>
              </a:ext>
            </a:extLst>
          </p:cNvPr>
          <p:cNvSpPr>
            <a:spLocks noChangeArrowheads="1"/>
          </p:cNvSpPr>
          <p:nvPr/>
        </p:nvSpPr>
        <p:spPr bwMode="auto">
          <a:xfrm>
            <a:off x="454068" y="5410200"/>
            <a:ext cx="6629400" cy="129540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Fig.3</a:t>
            </a:r>
            <a:r>
              <a:rPr lang="ro-RO" dirty="0">
                <a:effectLst/>
                <a:latin typeface="Times New Roman" panose="02020603050405020304" pitchFamily="18" charset="0"/>
                <a:ea typeface="Calibri" panose="020F0502020204030204" pitchFamily="34" charset="0"/>
                <a:cs typeface="Times New Roman" panose="02020603050405020304" pitchFamily="18" charset="0"/>
              </a:rPr>
              <a:t>. Beneficiarii de venit minim garantat în totalul populației, pe județe (2016)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Sursa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effectLst/>
                <a:latin typeface="Times New Roman" panose="02020603050405020304" pitchFamily="18" charset="0"/>
                <a:ea typeface="Calibri" panose="020F0502020204030204" pitchFamily="34" charset="0"/>
                <a:cs typeface="Times New Roman" panose="02020603050405020304" pitchFamily="18" charset="0"/>
              </a:rPr>
              <a:t>întocmit de </a:t>
            </a:r>
            <a:r>
              <a:rPr lang="ro-RO" i="1" dirty="0">
                <a:effectLst/>
                <a:latin typeface="Times New Roman" panose="02020603050405020304" pitchFamily="18" charset="0"/>
                <a:ea typeface="Calibri" panose="020F0502020204030204" pitchFamily="34" charset="0"/>
                <a:cs typeface="Times New Roman" panose="02020603050405020304" pitchFamily="18" charset="0"/>
              </a:rPr>
              <a:t>Economica.Net </a:t>
            </a:r>
            <a:r>
              <a:rPr lang="ro-RO" dirty="0">
                <a:effectLst/>
                <a:latin typeface="Times New Roman" panose="02020603050405020304" pitchFamily="18" charset="0"/>
                <a:ea typeface="Calibri" panose="020F0502020204030204" pitchFamily="34" charset="0"/>
                <a:cs typeface="Times New Roman" panose="02020603050405020304" pitchFamily="18" charset="0"/>
              </a:rPr>
              <a:t>pe baza datelor furnizate de Ministerul Muncii și Justiției Sociale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970724BA-8053-4FDB-B5B7-1FB9A544DEB0}"/>
              </a:ext>
            </a:extLst>
          </p:cNvPr>
          <p:cNvSpPr>
            <a:spLocks noChangeArrowheads="1"/>
          </p:cNvSpPr>
          <p:nvPr/>
        </p:nvSpPr>
        <p:spPr bwMode="auto">
          <a:xfrm>
            <a:off x="8610600" y="457200"/>
            <a:ext cx="3124200" cy="274320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Top județe cu cei mai mulți beneficiari, raportat la populație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 typeface="Arial"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Teleorman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,9%)</a:t>
            </a:r>
          </a:p>
          <a:p>
            <a:pPr marL="285750" indent="-285750" algn="just">
              <a:lnSpc>
                <a:spcPct val="115000"/>
              </a:lnSpc>
              <a:spcAft>
                <a:spcPts val="0"/>
              </a:spcAft>
              <a:buFont typeface="Arial"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Buz</a:t>
            </a:r>
            <a:r>
              <a:rPr lang="ro-RO" dirty="0">
                <a:latin typeface="Times New Roman" panose="02020603050405020304" pitchFamily="18" charset="0"/>
                <a:ea typeface="Calibri" panose="020F0502020204030204" pitchFamily="34" charset="0"/>
                <a:cs typeface="Times New Roman" panose="02020603050405020304" pitchFamily="18" charset="0"/>
              </a:rPr>
              <a:t>ău (2,5%)</a:t>
            </a:r>
          </a:p>
          <a:p>
            <a:pPr marL="285750" indent="-285750" algn="just">
              <a:lnSpc>
                <a:spcPct val="115000"/>
              </a:lnSpc>
              <a:spcAft>
                <a:spcPts val="0"/>
              </a:spcAft>
              <a:buFont typeface="Arial" panose="020B0604020202020204" pitchFamily="34" charset="0"/>
              <a:buChar char="•"/>
            </a:pPr>
            <a:r>
              <a:rPr lang="ro-RO" dirty="0">
                <a:effectLst/>
                <a:latin typeface="Times New Roman" panose="02020603050405020304" pitchFamily="18" charset="0"/>
                <a:ea typeface="Calibri" panose="020F0502020204030204" pitchFamily="34" charset="0"/>
                <a:cs typeface="Times New Roman" panose="02020603050405020304" pitchFamily="18" charset="0"/>
              </a:rPr>
              <a:t>Vaslui (2,5%)</a:t>
            </a:r>
          </a:p>
          <a:p>
            <a:pPr marL="285750" indent="-285750" algn="just">
              <a:lnSpc>
                <a:spcPct val="115000"/>
              </a:lnSpc>
              <a:spcAft>
                <a:spcPts val="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Mehedinți (2,5%)</a:t>
            </a:r>
          </a:p>
          <a:p>
            <a:pPr marL="285750" indent="-285750" algn="just">
              <a:lnSpc>
                <a:spcPct val="115000"/>
              </a:lnSpc>
              <a:spcAft>
                <a:spcPts val="0"/>
              </a:spcAft>
              <a:buFont typeface="Arial" panose="020B0604020202020204" pitchFamily="34" charset="0"/>
              <a:buChar char="•"/>
            </a:pPr>
            <a:r>
              <a:rPr lang="ro-RO" dirty="0">
                <a:effectLst/>
                <a:latin typeface="Times New Roman" panose="02020603050405020304" pitchFamily="18" charset="0"/>
                <a:ea typeface="Calibri" panose="020F0502020204030204" pitchFamily="34" charset="0"/>
                <a:cs typeface="Times New Roman" panose="02020603050405020304" pitchFamily="18" charset="0"/>
              </a:rPr>
              <a:t>Dolj (2,2%)</a:t>
            </a:r>
          </a:p>
          <a:p>
            <a:pPr marL="285750" indent="-285750" algn="just">
              <a:lnSpc>
                <a:spcPct val="115000"/>
              </a:lnSpc>
              <a:spcAft>
                <a:spcPts val="0"/>
              </a:spcAft>
              <a:buFont typeface="Arial" panose="020B0604020202020204" pitchFamily="34" charset="0"/>
              <a:buChar char="•"/>
            </a:pPr>
            <a:endParaRPr lang="ro-RO"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40E383D4-80B0-424F-B131-6E746301C790}"/>
              </a:ext>
            </a:extLst>
          </p:cNvPr>
          <p:cNvSpPr>
            <a:spLocks noChangeArrowheads="1"/>
          </p:cNvSpPr>
          <p:nvPr/>
        </p:nvSpPr>
        <p:spPr bwMode="auto">
          <a:xfrm>
            <a:off x="8610600" y="3429000"/>
            <a:ext cx="3124200" cy="274320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Top județe cu cei mai puțini beneficiari, raportat la populație</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București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0,01</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Ilfov (0,4%)</a:t>
            </a:r>
          </a:p>
          <a:p>
            <a:pPr marL="285750" indent="-285750" algn="just">
              <a:lnSpc>
                <a:spcPct val="115000"/>
              </a:lnSpc>
              <a:spcAft>
                <a:spcPts val="0"/>
              </a:spcAft>
              <a:buFont typeface="Arial" panose="020B0604020202020204" pitchFamily="34" charset="0"/>
              <a:buChar char="•"/>
            </a:pPr>
            <a:r>
              <a:rPr lang="ro-RO" dirty="0">
                <a:effectLst/>
                <a:latin typeface="Times New Roman" panose="02020603050405020304" pitchFamily="18" charset="0"/>
                <a:ea typeface="Calibri" panose="020F0502020204030204" pitchFamily="34" charset="0"/>
                <a:cs typeface="Times New Roman" panose="02020603050405020304" pitchFamily="18" charset="0"/>
              </a:rPr>
              <a:t>Timiș (0,2%)</a:t>
            </a:r>
          </a:p>
          <a:p>
            <a:pPr marL="285750" indent="-285750" algn="just">
              <a:lnSpc>
                <a:spcPct val="115000"/>
              </a:lnSpc>
              <a:spcAft>
                <a:spcPts val="0"/>
              </a:spcAft>
              <a:buFont typeface="Arial" panose="020B0604020202020204" pitchFamily="34" charset="0"/>
              <a:buChar char="•"/>
            </a:pPr>
            <a:r>
              <a:rPr lang="ro-RO" dirty="0">
                <a:latin typeface="Times New Roman" panose="02020603050405020304" pitchFamily="18" charset="0"/>
                <a:ea typeface="Calibri" panose="020F0502020204030204" pitchFamily="34" charset="0"/>
                <a:cs typeface="Times New Roman" panose="02020603050405020304" pitchFamily="18" charset="0"/>
              </a:rPr>
              <a:t>Cluj (0,5%)</a:t>
            </a:r>
          </a:p>
          <a:p>
            <a:pPr marL="285750" indent="-285750" algn="just">
              <a:lnSpc>
                <a:spcPct val="115000"/>
              </a:lnSpc>
              <a:spcAft>
                <a:spcPts val="0"/>
              </a:spcAft>
              <a:buFont typeface="Arial" panose="020B0604020202020204" pitchFamily="34" charset="0"/>
              <a:buChar char="•"/>
            </a:pPr>
            <a:r>
              <a:rPr lang="ro-RO" dirty="0">
                <a:effectLst/>
                <a:latin typeface="Times New Roman" panose="02020603050405020304" pitchFamily="18" charset="0"/>
                <a:ea typeface="Calibri" panose="020F0502020204030204" pitchFamily="34" charset="0"/>
                <a:cs typeface="Times New Roman" panose="02020603050405020304" pitchFamily="18" charset="0"/>
              </a:rPr>
              <a:t>Constanța, Arad (0,6%)</a:t>
            </a:r>
          </a:p>
          <a:p>
            <a:pPr marL="285750" indent="-285750" algn="just">
              <a:lnSpc>
                <a:spcPct val="115000"/>
              </a:lnSpc>
              <a:spcAft>
                <a:spcPts val="0"/>
              </a:spcAft>
              <a:buFont typeface="Arial" panose="020B0604020202020204" pitchFamily="34" charset="0"/>
              <a:buChar char="•"/>
            </a:pPr>
            <a:endParaRPr lang="ro-RO"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D5594A39-A332-423C-B4BA-581625EFADF1}"/>
              </a:ext>
            </a:extLst>
          </p:cNvPr>
          <p:cNvPicPr>
            <a:picLocks noChangeAspect="1"/>
          </p:cNvPicPr>
          <p:nvPr/>
        </p:nvPicPr>
        <p:blipFill>
          <a:blip r:embed="rId3"/>
          <a:stretch>
            <a:fillRect/>
          </a:stretch>
        </p:blipFill>
        <p:spPr>
          <a:xfrm>
            <a:off x="8006186" y="533400"/>
            <a:ext cx="417100" cy="444452"/>
          </a:xfrm>
          <a:prstGeom prst="rect">
            <a:avLst/>
          </a:prstGeom>
        </p:spPr>
      </p:pic>
      <p:pic>
        <p:nvPicPr>
          <p:cNvPr id="5" name="Picture 4">
            <a:extLst>
              <a:ext uri="{FF2B5EF4-FFF2-40B4-BE49-F238E27FC236}">
                <a16:creationId xmlns:a16="http://schemas.microsoft.com/office/drawing/2014/main" xmlns="" id="{D6488FA1-7F4A-4678-88CC-D9F15685322C}"/>
              </a:ext>
            </a:extLst>
          </p:cNvPr>
          <p:cNvPicPr>
            <a:picLocks noChangeAspect="1"/>
          </p:cNvPicPr>
          <p:nvPr/>
        </p:nvPicPr>
        <p:blipFill>
          <a:blip r:embed="rId4"/>
          <a:stretch>
            <a:fillRect/>
          </a:stretch>
        </p:blipFill>
        <p:spPr>
          <a:xfrm>
            <a:off x="8006186" y="3599143"/>
            <a:ext cx="417100" cy="357515"/>
          </a:xfrm>
          <a:prstGeom prst="rect">
            <a:avLst/>
          </a:prstGeom>
        </p:spPr>
      </p:pic>
    </p:spTree>
    <p:extLst>
      <p:ext uri="{BB962C8B-B14F-4D97-AF65-F5344CB8AC3E}">
        <p14:creationId xmlns:p14="http://schemas.microsoft.com/office/powerpoint/2010/main" val="2768794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03BB58B-34E6-4B35-9D7F-E37B9C96A68D}"/>
              </a:ext>
            </a:extLst>
          </p:cNvPr>
          <p:cNvPicPr>
            <a:picLocks noChangeAspect="1"/>
          </p:cNvPicPr>
          <p:nvPr/>
        </p:nvPicPr>
        <p:blipFill>
          <a:blip r:embed="rId2"/>
          <a:stretch>
            <a:fillRect/>
          </a:stretch>
        </p:blipFill>
        <p:spPr>
          <a:xfrm>
            <a:off x="228600" y="304800"/>
            <a:ext cx="7696201" cy="5491619"/>
          </a:xfrm>
          <a:prstGeom prst="rect">
            <a:avLst/>
          </a:prstGeom>
        </p:spPr>
      </p:pic>
      <p:sp>
        <p:nvSpPr>
          <p:cNvPr id="6" name="Rectangle 5">
            <a:extLst>
              <a:ext uri="{FF2B5EF4-FFF2-40B4-BE49-F238E27FC236}">
                <a16:creationId xmlns:a16="http://schemas.microsoft.com/office/drawing/2014/main" xmlns="" id="{C6DCEA70-83C2-470A-81D0-651A4CA55595}"/>
              </a:ext>
            </a:extLst>
          </p:cNvPr>
          <p:cNvSpPr>
            <a:spLocks noChangeArrowheads="1"/>
          </p:cNvSpPr>
          <p:nvPr/>
        </p:nvSpPr>
        <p:spPr bwMode="auto">
          <a:xfrm>
            <a:off x="609600" y="5791200"/>
            <a:ext cx="6629400" cy="76200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Fig.4</a:t>
            </a:r>
            <a:r>
              <a:rPr lang="ro-RO" dirty="0">
                <a:effectLst/>
                <a:latin typeface="Times New Roman" panose="02020603050405020304" pitchFamily="18" charset="0"/>
                <a:ea typeface="Calibri" panose="020F0502020204030204" pitchFamily="34" charset="0"/>
                <a:cs typeface="Times New Roman" panose="02020603050405020304" pitchFamily="18" charset="0"/>
              </a:rPr>
              <a:t>. Rata șomajului pe județe (2017)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Sursa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effectLst/>
                <a:latin typeface="Times New Roman" panose="02020603050405020304" pitchFamily="18" charset="0"/>
                <a:ea typeface="Calibri" panose="020F0502020204030204" pitchFamily="34" charset="0"/>
                <a:cs typeface="Times New Roman" panose="02020603050405020304" pitchFamily="18" charset="0"/>
              </a:rPr>
              <a:t>întocmit de </a:t>
            </a:r>
            <a:r>
              <a:rPr lang="ro-RO" i="1" dirty="0">
                <a:effectLst/>
                <a:latin typeface="Times New Roman" panose="02020603050405020304" pitchFamily="18" charset="0"/>
                <a:ea typeface="Calibri" panose="020F0502020204030204" pitchFamily="34" charset="0"/>
                <a:cs typeface="Times New Roman" panose="02020603050405020304" pitchFamily="18" charset="0"/>
              </a:rPr>
              <a:t>Zf.ro </a:t>
            </a:r>
            <a:r>
              <a:rPr lang="ro-RO" dirty="0">
                <a:effectLst/>
                <a:latin typeface="Times New Roman" panose="02020603050405020304" pitchFamily="18" charset="0"/>
                <a:ea typeface="Calibri" panose="020F0502020204030204" pitchFamily="34" charset="0"/>
                <a:cs typeface="Times New Roman" panose="02020603050405020304" pitchFamily="18" charset="0"/>
              </a:rPr>
              <a:t>pe baza datelor furnizate de ANOFM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CA16A01-B42E-428A-965E-7CDB505690B7}"/>
              </a:ext>
            </a:extLst>
          </p:cNvPr>
          <p:cNvSpPr>
            <a:spLocks noChangeArrowheads="1"/>
          </p:cNvSpPr>
          <p:nvPr/>
        </p:nvSpPr>
        <p:spPr bwMode="auto">
          <a:xfrm>
            <a:off x="8651884" y="552189"/>
            <a:ext cx="3124200" cy="259080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Top județe cu cea mai mare rată a șomajului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Vaslui (10,19%)</a:t>
            </a:r>
            <a:endParaRPr lang="ro-R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Teleorman (10,02%)</a:t>
            </a:r>
          </a:p>
          <a:p>
            <a:pPr algn="just">
              <a:lnSpc>
                <a:spcPct val="115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effectLst/>
                <a:latin typeface="Times New Roman" panose="02020603050405020304" pitchFamily="18" charset="0"/>
                <a:ea typeface="Calibri" panose="020F0502020204030204" pitchFamily="34" charset="0"/>
                <a:cs typeface="Times New Roman" panose="02020603050405020304" pitchFamily="18" charset="0"/>
              </a:rPr>
              <a:t>Mehedinți (9,39%)</a:t>
            </a: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Dolj (8,8%)</a:t>
            </a:r>
          </a:p>
          <a:p>
            <a:pPr algn="just">
              <a:lnSpc>
                <a:spcPct val="115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effectLst/>
                <a:latin typeface="Times New Roman" panose="02020603050405020304" pitchFamily="18" charset="0"/>
                <a:ea typeface="Calibri" panose="020F0502020204030204" pitchFamily="34" charset="0"/>
                <a:cs typeface="Times New Roman" panose="02020603050405020304" pitchFamily="18" charset="0"/>
              </a:rPr>
              <a:t>Buzău (8,59%)</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ro-RO"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527B8993-0497-4E69-9B64-7574A6C37251}"/>
              </a:ext>
            </a:extLst>
          </p:cNvPr>
          <p:cNvSpPr>
            <a:spLocks noChangeArrowheads="1"/>
          </p:cNvSpPr>
          <p:nvPr/>
        </p:nvSpPr>
        <p:spPr bwMode="auto">
          <a:xfrm>
            <a:off x="8686801" y="3429000"/>
            <a:ext cx="3124200" cy="2469715"/>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ro-RO" b="1" dirty="0">
                <a:effectLst/>
                <a:latin typeface="Times New Roman" panose="02020603050405020304" pitchFamily="18" charset="0"/>
                <a:ea typeface="Calibri" panose="020F0502020204030204" pitchFamily="34" charset="0"/>
                <a:cs typeface="Times New Roman" panose="02020603050405020304" pitchFamily="18" charset="0"/>
              </a:rPr>
              <a:t>Top județe cu cea mai mică rată a șomajului</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Ilfov (0,6%)</a:t>
            </a: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Timiș (1,02%)</a:t>
            </a: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Arad (1,5%)</a:t>
            </a: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București (1,5%)</a:t>
            </a: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Cluj (2,07%)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1E61751C-38A4-40D2-848A-EE3842AEDF99}"/>
              </a:ext>
            </a:extLst>
          </p:cNvPr>
          <p:cNvPicPr>
            <a:picLocks noChangeAspect="1"/>
          </p:cNvPicPr>
          <p:nvPr/>
        </p:nvPicPr>
        <p:blipFill>
          <a:blip r:embed="rId3"/>
          <a:stretch>
            <a:fillRect/>
          </a:stretch>
        </p:blipFill>
        <p:spPr>
          <a:xfrm>
            <a:off x="8324128" y="3530253"/>
            <a:ext cx="364761" cy="304800"/>
          </a:xfrm>
          <a:prstGeom prst="rect">
            <a:avLst/>
          </a:prstGeom>
        </p:spPr>
      </p:pic>
      <p:pic>
        <p:nvPicPr>
          <p:cNvPr id="9" name="Picture 8">
            <a:extLst>
              <a:ext uri="{FF2B5EF4-FFF2-40B4-BE49-F238E27FC236}">
                <a16:creationId xmlns:a16="http://schemas.microsoft.com/office/drawing/2014/main" xmlns="" id="{7A75024A-C812-47A0-8867-EA3C92EEF634}"/>
              </a:ext>
            </a:extLst>
          </p:cNvPr>
          <p:cNvPicPr>
            <a:picLocks noChangeAspect="1"/>
          </p:cNvPicPr>
          <p:nvPr/>
        </p:nvPicPr>
        <p:blipFill>
          <a:blip r:embed="rId4"/>
          <a:stretch>
            <a:fillRect/>
          </a:stretch>
        </p:blipFill>
        <p:spPr>
          <a:xfrm>
            <a:off x="8289766" y="685800"/>
            <a:ext cx="286042" cy="304800"/>
          </a:xfrm>
          <a:prstGeom prst="rect">
            <a:avLst/>
          </a:prstGeom>
        </p:spPr>
      </p:pic>
    </p:spTree>
    <p:extLst>
      <p:ext uri="{BB962C8B-B14F-4D97-AF65-F5344CB8AC3E}">
        <p14:creationId xmlns:p14="http://schemas.microsoft.com/office/powerpoint/2010/main" val="69838341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810D290-7FF5-4EBD-9DD5-DF55DE9FCDFB}"/>
              </a:ext>
            </a:extLst>
          </p:cNvPr>
          <p:cNvSpPr>
            <a:spLocks noGrp="1"/>
          </p:cNvSpPr>
          <p:nvPr>
            <p:ph type="title"/>
          </p:nvPr>
        </p:nvSpPr>
        <p:spPr>
          <a:xfrm>
            <a:off x="207201" y="228269"/>
            <a:ext cx="11125200" cy="685800"/>
          </a:xfrm>
        </p:spPr>
        <p:txBody>
          <a:bodyPr>
            <a:noAutofit/>
          </a:bodyPr>
          <a:lstStyle/>
          <a:p>
            <a:pPr>
              <a:lnSpc>
                <a:spcPct val="115000"/>
              </a:lnSpc>
              <a:spcAft>
                <a:spcPts val="1000"/>
              </a:spcAft>
            </a:pPr>
            <a:r>
              <a:rPr lang="ro-RO" sz="3600" b="1" dirty="0">
                <a:solidFill>
                  <a:srgbClr val="FF0000"/>
                </a:solidFill>
                <a:latin typeface="Times New Roman" panose="02020603050405020304" pitchFamily="18" charset="0"/>
                <a:cs typeface="Times New Roman" panose="02020603050405020304" pitchFamily="18" charset="0"/>
              </a:rPr>
              <a:t>III. Variante de soluționare</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5522D94C-8214-4452-8123-3DB1550FF6EE}"/>
              </a:ext>
            </a:extLst>
          </p:cNvPr>
          <p:cNvSpPr txBox="1">
            <a:spLocks/>
          </p:cNvSpPr>
          <p:nvPr/>
        </p:nvSpPr>
        <p:spPr>
          <a:xfrm>
            <a:off x="533400" y="693107"/>
            <a:ext cx="11125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ro-RO" sz="3600" b="1" dirty="0">
                <a:solidFill>
                  <a:srgbClr val="FF0000"/>
                </a:solidFill>
                <a:latin typeface="Times New Roman" panose="02020603050405020304" pitchFamily="18" charset="0"/>
                <a:cs typeface="Times New Roman" panose="02020603050405020304" pitchFamily="18" charset="0"/>
              </a:rPr>
              <a:t>V.1. </a:t>
            </a:r>
            <a:r>
              <a:rPr lang="it-IT" sz="3600" b="1" dirty="0">
                <a:solidFill>
                  <a:srgbClr val="FF0000"/>
                </a:solidFill>
                <a:latin typeface="Times New Roman" panose="02020603050405020304" pitchFamily="18" charset="0"/>
                <a:cs typeface="Times New Roman" panose="02020603050405020304" pitchFamily="18" charset="0"/>
              </a:rPr>
              <a:t>Menținerea status quo-ului (varianta non-acțiune)</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4FBF907B-FC19-4D06-A015-CC088CE278B0}"/>
              </a:ext>
            </a:extLst>
          </p:cNvPr>
          <p:cNvSpPr/>
          <p:nvPr/>
        </p:nvSpPr>
        <p:spPr>
          <a:xfrm>
            <a:off x="207201" y="1384126"/>
            <a:ext cx="11811000" cy="5343963"/>
          </a:xfrm>
          <a:prstGeom prst="rect">
            <a:avLst/>
          </a:prstGeom>
        </p:spPr>
        <p:txBody>
          <a:bodyPr wrap="square">
            <a:spAutoFit/>
          </a:bodyPr>
          <a:lstStyle/>
          <a:p>
            <a:pPr algn="just"/>
            <a:r>
              <a:rPr lang="ro-RO" sz="2400" b="1" dirty="0">
                <a:solidFill>
                  <a:srgbClr val="FF0000"/>
                </a:solidFill>
                <a:latin typeface="Times New Roman" panose="02020603050405020304" pitchFamily="18" charset="0"/>
                <a:cs typeface="Times New Roman" panose="02020603050405020304" pitchFamily="18" charset="0"/>
              </a:rPr>
              <a:t>Avantaje</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punct</a:t>
            </a:r>
            <a:r>
              <a:rPr lang="ro-RO" sz="2400" b="1" dirty="0">
                <a:solidFill>
                  <a:srgbClr val="FF0000"/>
                </a:solidFill>
                <a:latin typeface="Times New Roman" panose="02020603050405020304" pitchFamily="18" charset="0"/>
                <a:cs typeface="Times New Roman" panose="02020603050405020304" pitchFamily="18" charset="0"/>
              </a:rPr>
              <a:t>e</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tari</a:t>
            </a:r>
            <a:r>
              <a:rPr lang="en-US" sz="2400" b="1" dirty="0">
                <a:solidFill>
                  <a:srgbClr val="FF0000"/>
                </a:solidFill>
                <a:latin typeface="Times New Roman" panose="02020603050405020304" pitchFamily="18" charset="0"/>
                <a:cs typeface="Times New Roman" panose="02020603050405020304" pitchFamily="18" charset="0"/>
              </a:rPr>
              <a:t>:</a:t>
            </a:r>
          </a:p>
          <a:p>
            <a:pPr algn="just"/>
            <a:r>
              <a:rPr lang="ro-RO" sz="2100" dirty="0">
                <a:latin typeface="Times New Roman" panose="02020603050405020304" pitchFamily="18" charset="0"/>
                <a:cs typeface="Times New Roman" panose="02020603050405020304" pitchFamily="18" charset="0"/>
              </a:rPr>
              <a:t>● adoptată după mai bine de patru ani de dezbateri, legea 219/2015 a pus bazele cadrului juridic, instituțional, și fiscal de funcționare a economiei sociale în România.</a:t>
            </a:r>
          </a:p>
          <a:p>
            <a:pPr algn="just"/>
            <a:r>
              <a:rPr lang="ro-RO" sz="2100" dirty="0">
                <a:latin typeface="Times New Roman" panose="02020603050405020304" pitchFamily="18" charset="0"/>
                <a:cs typeface="Times New Roman" panose="02020603050405020304" pitchFamily="18" charset="0"/>
              </a:rPr>
              <a:t>● legea 219/ 2015 preia principiile economiei sociale din </a:t>
            </a:r>
            <a:r>
              <a:rPr lang="ro-RO" sz="2100" i="1" dirty="0">
                <a:latin typeface="Times New Roman" panose="02020603050405020304" pitchFamily="18" charset="0"/>
                <a:cs typeface="Times New Roman" panose="02020603050405020304" pitchFamily="18" charset="0"/>
              </a:rPr>
              <a:t>Carta principiilor economiei sociale</a:t>
            </a:r>
            <a:r>
              <a:rPr lang="ro-RO" sz="2100" dirty="0">
                <a:latin typeface="Times New Roman" panose="02020603050405020304" pitchFamily="18" charset="0"/>
                <a:cs typeface="Times New Roman" panose="02020603050405020304" pitchFamily="18" charset="0"/>
              </a:rPr>
              <a:t>, fiind concordantă, din acest punct de vedere, cu practicile europene în domeniu.</a:t>
            </a:r>
          </a:p>
          <a:p>
            <a:pPr algn="just"/>
            <a:r>
              <a:rPr lang="ro-RO" sz="2100" dirty="0">
                <a:latin typeface="Times New Roman" panose="02020603050405020304" pitchFamily="18" charset="0"/>
                <a:cs typeface="Times New Roman" panose="02020603050405020304" pitchFamily="18" charset="0"/>
              </a:rPr>
              <a:t>● liniile de finanțare acordate pri</a:t>
            </a:r>
            <a:r>
              <a:rPr lang="en-US" sz="2100" dirty="0">
                <a:latin typeface="Times New Roman" panose="02020603050405020304" pitchFamily="18" charset="0"/>
                <a:cs typeface="Times New Roman" panose="02020603050405020304" pitchFamily="18" charset="0"/>
              </a:rPr>
              <a:t>n </a:t>
            </a:r>
            <a:r>
              <a:rPr lang="en-US" sz="2100" dirty="0" err="1">
                <a:latin typeface="Times New Roman" panose="02020603050405020304" pitchFamily="18" charset="0"/>
                <a:cs typeface="Times New Roman" panose="02020603050405020304" pitchFamily="18" charset="0"/>
              </a:rPr>
              <a:t>programele</a:t>
            </a:r>
            <a:r>
              <a:rPr lang="ro-RO" sz="2100" dirty="0">
                <a:latin typeface="Times New Roman" panose="02020603050405020304" pitchFamily="18" charset="0"/>
                <a:cs typeface="Times New Roman" panose="02020603050405020304" pitchFamily="18" charset="0"/>
              </a:rPr>
              <a:t> POSDRU și POCU au facilitat dezvoltarea sectorului economiei sociale și în România. </a:t>
            </a:r>
          </a:p>
          <a:p>
            <a:pPr algn="just">
              <a:lnSpc>
                <a:spcPct val="115000"/>
              </a:lnSpc>
              <a:spcAft>
                <a:spcPts val="0"/>
              </a:spcAft>
            </a:pPr>
            <a:r>
              <a:rPr lang="ro-RO" sz="2100"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p</a:t>
            </a:r>
            <a:r>
              <a:rPr lang="ro-RO" sz="2100" dirty="0">
                <a:latin typeface="Times New Roman" panose="02020603050405020304" pitchFamily="18" charset="0"/>
                <a:ea typeface="Calibri" panose="020F0502020204030204" pitchFamily="34" charset="0"/>
                <a:cs typeface="Times New Roman" panose="02020603050405020304" pitchFamily="18" charset="0"/>
              </a:rPr>
              <a:t>otrivit legii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ro-RO" sz="2100" dirty="0">
                <a:latin typeface="Times New Roman" panose="02020603050405020304" pitchFamily="18" charset="0"/>
                <a:cs typeface="Times New Roman" panose="02020603050405020304" pitchFamily="18" charset="0"/>
              </a:rPr>
              <a:t>219/2015</a:t>
            </a:r>
            <a:r>
              <a:rPr lang="ro-RO" sz="2100" dirty="0">
                <a:latin typeface="Times New Roman" panose="02020603050405020304" pitchFamily="18" charset="0"/>
                <a:ea typeface="Calibri" panose="020F0502020204030204" pitchFamily="34" charset="0"/>
                <a:cs typeface="Times New Roman" panose="02020603050405020304" pitchFamily="18" charset="0"/>
              </a:rPr>
              <a:t>, administrațiile publice locale dețin următoarele pârghii pentru sprijinirea întreprinderilor 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en-US" sz="2100" dirty="0" err="1">
                <a:latin typeface="Times New Roman" panose="02020603050405020304" pitchFamily="18" charset="0"/>
                <a:ea typeface="Calibri" panose="020F0502020204030204" pitchFamily="34" charset="0"/>
                <a:cs typeface="Times New Roman" panose="02020603050405020304" pitchFamily="18" charset="0"/>
              </a:rPr>
              <a:t>recunoaşterea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rolului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acordarea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atestatului</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en-US" sz="2100" dirty="0" err="1">
                <a:latin typeface="Times New Roman" panose="02020603050405020304" pitchFamily="18" charset="0"/>
                <a:ea typeface="Calibri" panose="020F0502020204030204" pitchFamily="34" charset="0"/>
                <a:cs typeface="Times New Roman" panose="02020603050405020304" pitchFamily="18" charset="0"/>
              </a:rPr>
              <a:t>recunoaşterea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rolului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inserţie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acordarea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mărcii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en-US" sz="21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mecanismelor</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sprijinire</a:t>
            </a:r>
            <a:r>
              <a:rPr lang="en-US" sz="2100" dirty="0">
                <a:latin typeface="Times New Roman" panose="02020603050405020304" pitchFamily="18" charset="0"/>
                <a:ea typeface="Calibri" panose="020F0502020204030204" pitchFamily="34" charset="0"/>
                <a:cs typeface="Times New Roman" panose="02020603050405020304" pitchFamily="18" charset="0"/>
              </a:rPr>
              <a:t> a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inserţie</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en-US" sz="2100" dirty="0" err="1">
                <a:latin typeface="Times New Roman" panose="02020603050405020304" pitchFamily="18" charset="0"/>
                <a:ea typeface="Calibri" panose="020F0502020204030204" pitchFamily="34" charset="0"/>
                <a:cs typeface="Times New Roman" panose="02020603050405020304" pitchFamily="18" charset="0"/>
              </a:rPr>
              <a:t>promovarea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susţinerea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dezvoltării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resurselor</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umane</a:t>
            </a:r>
            <a:r>
              <a:rPr lang="en-US" sz="2100" dirty="0">
                <a:latin typeface="Times New Roman" panose="02020603050405020304" pitchFamily="18" charset="0"/>
                <a:ea typeface="Calibri" panose="020F0502020204030204" pitchFamily="34" charset="0"/>
                <a:cs typeface="Times New Roman" panose="02020603050405020304" pitchFamily="18" charset="0"/>
              </a:rPr>
              <a:t> din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en-US" sz="2100" dirty="0" err="1">
                <a:latin typeface="Times New Roman" panose="02020603050405020304" pitchFamily="18" charset="0"/>
                <a:ea typeface="Calibri" panose="020F0502020204030204" pitchFamily="34" charset="0"/>
                <a:cs typeface="Times New Roman" panose="02020603050405020304" pitchFamily="18" charset="0"/>
              </a:rPr>
              <a:t>participarea</a:t>
            </a:r>
            <a:r>
              <a:rPr lang="en-US" sz="2100" dirty="0">
                <a:latin typeface="Times New Roman" panose="02020603050405020304" pitchFamily="18" charset="0"/>
                <a:ea typeface="Calibri" panose="020F0502020204030204" pitchFamily="34" charset="0"/>
                <a:cs typeface="Times New Roman" panose="02020603050405020304" pitchFamily="18" charset="0"/>
              </a:rPr>
              <a:t> la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activităţi</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economie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colaborare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diferite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forme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potrivit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legii</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en-US" sz="2100" dirty="0" err="1">
                <a:latin typeface="Times New Roman" panose="02020603050405020304" pitchFamily="18" charset="0"/>
                <a:ea typeface="Calibri" panose="020F0502020204030204" pitchFamily="34" charset="0"/>
                <a:cs typeface="Times New Roman" panose="02020603050405020304" pitchFamily="18" charset="0"/>
              </a:rPr>
              <a:t>înfiinţarea</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centre</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informare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consiliere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42997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A1B301-E1DF-424A-BC37-53EDC2A343B7}"/>
              </a:ext>
            </a:extLst>
          </p:cNvPr>
          <p:cNvSpPr/>
          <p:nvPr/>
        </p:nvSpPr>
        <p:spPr>
          <a:xfrm>
            <a:off x="171450" y="302359"/>
            <a:ext cx="11849100" cy="6601807"/>
          </a:xfrm>
          <a:prstGeom prst="rect">
            <a:avLst/>
          </a:prstGeom>
        </p:spPr>
        <p:txBody>
          <a:bodyPr wrap="square">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Dezavantaje</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punct</a:t>
            </a:r>
            <a:r>
              <a:rPr lang="ro-RO" sz="2400" b="1" dirty="0">
                <a:solidFill>
                  <a:srgbClr val="FF0000"/>
                </a:solidFill>
                <a:latin typeface="Times New Roman" panose="02020603050405020304" pitchFamily="18" charset="0"/>
                <a:cs typeface="Times New Roman" panose="02020603050405020304" pitchFamily="18" charset="0"/>
              </a:rPr>
              <a:t>e</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slabe</a:t>
            </a:r>
            <a:r>
              <a:rPr lang="en-US" sz="2400" b="1" dirty="0">
                <a:solidFill>
                  <a:srgbClr val="FF0000"/>
                </a:solidFill>
                <a:latin typeface="Times New Roman" panose="02020603050405020304" pitchFamily="18" charset="0"/>
                <a:cs typeface="Times New Roman" panose="02020603050405020304" pitchFamily="18" charset="0"/>
              </a:rPr>
              <a:t>:</a:t>
            </a:r>
            <a:endParaRPr lang="ro-RO" sz="2400" b="1" dirty="0">
              <a:solidFill>
                <a:srgbClr val="FF0000"/>
              </a:solidFill>
              <a:latin typeface="Times New Roman" panose="02020603050405020304" pitchFamily="18" charset="0"/>
              <a:cs typeface="Times New Roman" panose="02020603050405020304" pitchFamily="18" charset="0"/>
            </a:endParaRPr>
          </a:p>
          <a:p>
            <a:pPr algn="just"/>
            <a:endParaRPr lang="en-US" sz="2100" b="1" dirty="0">
              <a:latin typeface="Times New Roman" panose="02020603050405020304" pitchFamily="18" charset="0"/>
              <a:cs typeface="Times New Roman" panose="02020603050405020304" pitchFamily="18" charset="0"/>
            </a:endParaRPr>
          </a:p>
          <a:p>
            <a:pPr algn="just"/>
            <a:r>
              <a:rPr lang="ro-RO" sz="2100" dirty="0">
                <a:latin typeface="Times New Roman" panose="02020603050405020304" pitchFamily="18" charset="0"/>
                <a:cs typeface="Times New Roman" panose="02020603050405020304" pitchFamily="18" charset="0"/>
              </a:rPr>
              <a:t>● </a:t>
            </a:r>
            <a:r>
              <a:rPr lang="ro-RO" sz="2100" b="1" dirty="0">
                <a:latin typeface="Times New Roman" panose="02020603050405020304" pitchFamily="18" charset="0"/>
                <a:cs typeface="Times New Roman" panose="02020603050405020304" pitchFamily="18" charset="0"/>
              </a:rPr>
              <a:t>procedurile administrative dificile </a:t>
            </a:r>
            <a:r>
              <a:rPr lang="ro-RO" sz="2100" dirty="0">
                <a:latin typeface="Times New Roman" panose="02020603050405020304" pitchFamily="18" charset="0"/>
                <a:cs typeface="Times New Roman" panose="02020603050405020304" pitchFamily="18" charset="0"/>
              </a:rPr>
              <a:t>pentru obținerea atestatului de întreprindere socială și a mărcii sociale</a:t>
            </a:r>
            <a:r>
              <a:rPr lang="en-US" sz="2100" dirty="0">
                <a:latin typeface="Times New Roman" panose="02020603050405020304" pitchFamily="18" charset="0"/>
                <a:cs typeface="Times New Roman" panose="02020603050405020304" pitchFamily="18" charset="0"/>
              </a:rPr>
              <a:t>;</a:t>
            </a:r>
            <a:endParaRPr lang="ro-RO" sz="2100" dirty="0">
              <a:latin typeface="Times New Roman" panose="02020603050405020304" pitchFamily="18" charset="0"/>
              <a:cs typeface="Times New Roman" panose="02020603050405020304" pitchFamily="18" charset="0"/>
            </a:endParaRPr>
          </a:p>
          <a:p>
            <a:pPr algn="just"/>
            <a:r>
              <a:rPr lang="ro-RO" sz="2100" dirty="0">
                <a:latin typeface="Times New Roman" panose="02020603050405020304" pitchFamily="18" charset="0"/>
                <a:cs typeface="Times New Roman" panose="02020603050405020304" pitchFamily="18" charset="0"/>
              </a:rPr>
              <a:t>● deși recunoaște posibilitatea ca autoritățile locale să sprijine financiar structurile de economie socială, actuala legislație </a:t>
            </a:r>
            <a:r>
              <a:rPr lang="ro-RO" sz="2100" b="1" dirty="0">
                <a:latin typeface="Times New Roman" panose="02020603050405020304" pitchFamily="18" charset="0"/>
                <a:cs typeface="Times New Roman" panose="02020603050405020304" pitchFamily="18" charset="0"/>
              </a:rPr>
              <a:t>nu clarifică mecanismele instituționale și normative necesare alocării resurselor</a:t>
            </a:r>
            <a:r>
              <a:rPr lang="ro-RO" sz="2100" dirty="0">
                <a:latin typeface="Times New Roman" panose="02020603050405020304" pitchFamily="18" charset="0"/>
                <a:cs typeface="Times New Roman" panose="02020603050405020304" pitchFamily="18" charset="0"/>
              </a:rPr>
              <a:t>. Ținând cont de slaba corelare legislativă, întreprinderile sociale sunt încadrate în categoria mult mai generală a întreprinderilor mici și mijlocii, fără a le fi recunoscute funcțiile sociale prin care se individualizează și care le conferă un statut distinct și nevoi specifice; </a:t>
            </a:r>
          </a:p>
          <a:p>
            <a:pPr algn="just"/>
            <a:r>
              <a:rPr lang="ro-RO" sz="2100" dirty="0">
                <a:latin typeface="Times New Roman" panose="02020603050405020304" pitchFamily="18" charset="0"/>
                <a:cs typeface="Times New Roman" panose="02020603050405020304" pitchFamily="18" charset="0"/>
              </a:rPr>
              <a:t>● oportunitățile de finanțare se aplică </a:t>
            </a:r>
            <a:r>
              <a:rPr lang="ro-RO" sz="2100" b="1" dirty="0">
                <a:latin typeface="Times New Roman" panose="02020603050405020304" pitchFamily="18" charset="0"/>
                <a:cs typeface="Times New Roman" panose="02020603050405020304" pitchFamily="18" charset="0"/>
              </a:rPr>
              <a:t>doar pentru întreprinderile sociale de inserție</a:t>
            </a:r>
            <a:r>
              <a:rPr lang="ro-RO" sz="2100" dirty="0">
                <a:latin typeface="Times New Roman" panose="02020603050405020304" pitchFamily="18" charset="0"/>
                <a:cs typeface="Times New Roman" panose="02020603050405020304" pitchFamily="18" charset="0"/>
              </a:rPr>
              <a:t>, pierzând din vedere întreprinderile sociale propriu-zise;</a:t>
            </a:r>
          </a:p>
          <a:p>
            <a:pPr algn="just"/>
            <a:r>
              <a:rPr lang="ro-RO" sz="2100" dirty="0">
                <a:latin typeface="Times New Roman" panose="02020603050405020304" pitchFamily="18" charset="0"/>
                <a:cs typeface="Times New Roman" panose="02020603050405020304" pitchFamily="18" charset="0"/>
              </a:rPr>
              <a:t>● art.10 din legea 219/2015 aduce în discuție </a:t>
            </a:r>
            <a:r>
              <a:rPr lang="ro-RO" sz="2100" b="1" dirty="0">
                <a:latin typeface="Times New Roman" panose="02020603050405020304" pitchFamily="18" charset="0"/>
                <a:cs typeface="Times New Roman" panose="02020603050405020304" pitchFamily="18" charset="0"/>
              </a:rPr>
              <a:t>obligativitatea întreprinderilor sociale de a asigura măsuri de acompaniament </a:t>
            </a:r>
            <a:r>
              <a:rPr lang="ro-RO" sz="2100" dirty="0">
                <a:latin typeface="Times New Roman" panose="02020603050405020304" pitchFamily="18" charset="0"/>
                <a:cs typeface="Times New Roman" panose="02020603050405020304" pitchFamily="18" charset="0"/>
              </a:rPr>
              <a:t>(informare, consliere, formare profesională) pentru persoanele angajate aparținând grupurilor vulnerabile, fără însă a fi precizată sursa finanțării necesare asigurării acestora</a:t>
            </a:r>
            <a:r>
              <a:rPr lang="en-US" sz="2100" dirty="0">
                <a:latin typeface="Times New Roman" panose="02020603050405020304" pitchFamily="18" charset="0"/>
                <a:cs typeface="Times New Roman" panose="02020603050405020304" pitchFamily="18" charset="0"/>
              </a:rPr>
              <a:t>;</a:t>
            </a:r>
            <a:endParaRPr lang="ro-RO" sz="2100" dirty="0">
              <a:latin typeface="Times New Roman" panose="02020603050405020304" pitchFamily="18" charset="0"/>
              <a:cs typeface="Times New Roman" panose="02020603050405020304" pitchFamily="18" charset="0"/>
            </a:endParaRPr>
          </a:p>
          <a:p>
            <a:pPr algn="just"/>
            <a:r>
              <a:rPr lang="ro-RO" sz="2100" dirty="0">
                <a:latin typeface="Times New Roman" panose="02020603050405020304" pitchFamily="18" charset="0"/>
                <a:cs typeface="Times New Roman" panose="02020603050405020304" pitchFamily="18" charset="0"/>
              </a:rPr>
              <a:t>● deși a contribuit în mod real la dezvoltarea sectorului economiei sociale din Românie, finanțarea venită prin intermediul </a:t>
            </a:r>
            <a:r>
              <a:rPr lang="ro-RO" sz="2100" b="1" dirty="0">
                <a:latin typeface="Times New Roman" panose="02020603050405020304" pitchFamily="18" charset="0"/>
                <a:cs typeface="Times New Roman" panose="02020603050405020304" pitchFamily="18" charset="0"/>
              </a:rPr>
              <a:t>fondurilor structurale </a:t>
            </a:r>
            <a:r>
              <a:rPr lang="ro-RO" sz="2100" dirty="0">
                <a:latin typeface="Times New Roman" panose="02020603050405020304" pitchFamily="18" charset="0"/>
                <a:cs typeface="Times New Roman" panose="02020603050405020304" pitchFamily="18" charset="0"/>
              </a:rPr>
              <a:t>a avut și are în continuare un </a:t>
            </a:r>
            <a:r>
              <a:rPr lang="ro-RO" sz="2100" b="1" dirty="0">
                <a:latin typeface="Times New Roman" panose="02020603050405020304" pitchFamily="18" charset="0"/>
                <a:cs typeface="Times New Roman" panose="02020603050405020304" pitchFamily="18" charset="0"/>
              </a:rPr>
              <a:t>caracter discontinuu și nu poate constitui un mijloc de finanțare sustenabil pe termen mediu și lung</a:t>
            </a:r>
            <a:r>
              <a:rPr lang="ro-RO" sz="2100" dirty="0">
                <a:latin typeface="Times New Roman" panose="02020603050405020304" pitchFamily="18" charset="0"/>
                <a:cs typeface="Times New Roman" panose="02020603050405020304" pitchFamily="18" charset="0"/>
              </a:rPr>
              <a:t>. O altă provocare a reprezentat-o durata redusă de viață a structurilor de economie socială înființate prin intermediul fondurilor structurale, care nu au impus obligativitatea continuării activității și după derularea proiectului (Nicolae, 2017).     </a:t>
            </a:r>
          </a:p>
          <a:p>
            <a:pPr algn="just"/>
            <a:endParaRPr lang="ro-RO"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23197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942C3-1EA9-45DB-A107-96D1003E57DD}"/>
              </a:ext>
            </a:extLst>
          </p:cNvPr>
          <p:cNvSpPr>
            <a:spLocks noGrp="1"/>
          </p:cNvSpPr>
          <p:nvPr>
            <p:ph type="title"/>
          </p:nvPr>
        </p:nvSpPr>
        <p:spPr>
          <a:xfrm>
            <a:off x="190500" y="533400"/>
            <a:ext cx="11811000" cy="1143000"/>
          </a:xfrm>
        </p:spPr>
        <p:txBody>
          <a:bodyPr>
            <a:noAutofit/>
          </a:bodyPr>
          <a:lstStyle/>
          <a:p>
            <a:r>
              <a:rPr lang="ro-RO" sz="3600" b="1" dirty="0">
                <a:solidFill>
                  <a:srgbClr val="FF0000"/>
                </a:solidFill>
                <a:latin typeface="Times New Roman" panose="02020603050405020304" pitchFamily="18" charset="0"/>
                <a:cs typeface="Times New Roman" panose="02020603050405020304" pitchFamily="18" charset="0"/>
              </a:rPr>
              <a:t>Structura proiectului de propunere de politică publică</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xmlns="" id="{47E2216C-4155-4F2E-8FDC-CA322EDAFFC9}"/>
              </a:ext>
            </a:extLst>
          </p:cNvPr>
          <p:cNvSpPr>
            <a:spLocks noGrp="1"/>
          </p:cNvSpPr>
          <p:nvPr>
            <p:ph idx="1"/>
          </p:nvPr>
        </p:nvSpPr>
        <p:spPr>
          <a:xfrm>
            <a:off x="609600" y="2209800"/>
            <a:ext cx="10972800" cy="4525963"/>
          </a:xfrm>
        </p:spPr>
        <p:txBody>
          <a:bodyPr/>
          <a:lstStyle/>
          <a:p>
            <a:pPr marL="0" indent="0">
              <a:buNone/>
            </a:pPr>
            <a:r>
              <a:rPr lang="en-US" dirty="0">
                <a:latin typeface="Times New Roman" panose="02020603050405020304" pitchFamily="18" charset="0"/>
                <a:cs typeface="Times New Roman" panose="02020603050405020304" pitchFamily="18" charset="0"/>
              </a:rPr>
              <a:t>Date de </a:t>
            </a:r>
            <a:r>
              <a:rPr lang="en-US" dirty="0" err="1">
                <a:latin typeface="Times New Roman" panose="02020603050405020304" pitchFamily="18" charset="0"/>
                <a:cs typeface="Times New Roman" panose="02020603050405020304" pitchFamily="18" charset="0"/>
              </a:rPr>
              <a:t>identificare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propunerii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politică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publică</a:t>
            </a:r>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Introducere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Cadrul</a:t>
            </a:r>
            <a:r>
              <a:rPr lang="en-US" dirty="0">
                <a:latin typeface="Times New Roman" panose="02020603050405020304" pitchFamily="18" charset="0"/>
                <a:cs typeface="Times New Roman" panose="02020603050405020304" pitchFamily="18" charset="0"/>
              </a:rPr>
              <a:t> general al </a:t>
            </a:r>
            <a:r>
              <a:rPr lang="en-US" dirty="0" err="1">
                <a:latin typeface="Times New Roman" panose="02020603050405020304" pitchFamily="18" charset="0"/>
                <a:cs typeface="Times New Roman" panose="02020603050405020304" pitchFamily="18" charset="0"/>
              </a:rPr>
              <a:t>propunerii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politică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publică</a:t>
            </a:r>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Secțiunea</a:t>
            </a:r>
            <a:r>
              <a:rPr lang="en-US" b="1"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Identificarea</a:t>
            </a:r>
            <a:r>
              <a:rPr lang="ro-RO" dirty="0">
                <a:latin typeface="Times New Roman" panose="02020603050405020304" pitchFamily="18" charset="0"/>
                <a:cs typeface="Times New Roman" panose="02020603050405020304" pitchFamily="18" charset="0"/>
              </a:rPr>
              <a:t> și descrierea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problemei</a:t>
            </a:r>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Secțiunea</a:t>
            </a:r>
            <a:r>
              <a:rPr lang="en-US" b="1"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Scopul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obiectivele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propunerii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politică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publică</a:t>
            </a:r>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Secțiunea</a:t>
            </a:r>
            <a:r>
              <a:rPr lang="en-US" b="1"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Variante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soluționare</a:t>
            </a:r>
            <a:endParaRPr lang="ro-RO"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Anexe </a:t>
            </a:r>
          </a:p>
          <a:p>
            <a:pPr marL="0" indent="0">
              <a:buNone/>
            </a:pPr>
            <a:r>
              <a:rPr lang="ro-RO" dirty="0">
                <a:latin typeface="Times New Roman" panose="02020603050405020304" pitchFamily="18" charset="0"/>
                <a:cs typeface="Times New Roman" panose="02020603050405020304" pitchFamily="18" charset="0"/>
              </a:rPr>
              <a:t>Bibliografie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78943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6FBE219-C28D-4C10-9E07-34DD3340A93C}"/>
              </a:ext>
            </a:extLst>
          </p:cNvPr>
          <p:cNvSpPr txBox="1">
            <a:spLocks/>
          </p:cNvSpPr>
          <p:nvPr/>
        </p:nvSpPr>
        <p:spPr>
          <a:xfrm>
            <a:off x="609600" y="609600"/>
            <a:ext cx="107442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ro-RO" sz="2800" b="1" dirty="0">
                <a:solidFill>
                  <a:srgbClr val="FF0000"/>
                </a:solidFill>
                <a:latin typeface="Times New Roman" panose="02020603050405020304" pitchFamily="18" charset="0"/>
                <a:cs typeface="Times New Roman" panose="02020603050405020304" pitchFamily="18" charset="0"/>
              </a:rPr>
              <a:t>V.2. </a:t>
            </a:r>
            <a:r>
              <a:rPr lang="it-IT" sz="2800" b="1" dirty="0">
                <a:solidFill>
                  <a:srgbClr val="FF0000"/>
                </a:solidFill>
                <a:latin typeface="Times New Roman" panose="02020603050405020304" pitchFamily="18" charset="0"/>
                <a:cs typeface="Times New Roman" panose="02020603050405020304" pitchFamily="18" charset="0"/>
              </a:rPr>
              <a:t>Corelarea și armonizarea cadrului legislativ în vederea creșterii oportunităților de finanțare, dezvoltare și promovare a întreprinderilor sociale și întreprinderilor sociale de inserție </a:t>
            </a:r>
            <a:r>
              <a:rPr lang="ro-RO" sz="2800" b="1" dirty="0">
                <a:solidFill>
                  <a:srgbClr val="FF0000"/>
                </a:solidFill>
                <a:latin typeface="Times New Roman" panose="02020603050405020304" pitchFamily="18" charset="0"/>
                <a:cs typeface="Times New Roman" panose="02020603050405020304" pitchFamily="18" charset="0"/>
              </a:rPr>
              <a:t>la nivelul </a:t>
            </a:r>
            <a:r>
              <a:rPr lang="it-IT" sz="2800" b="1" dirty="0">
                <a:solidFill>
                  <a:srgbClr val="FF0000"/>
                </a:solidFill>
                <a:latin typeface="Times New Roman" panose="02020603050405020304" pitchFamily="18" charset="0"/>
                <a:cs typeface="Times New Roman" panose="02020603050405020304" pitchFamily="18" charset="0"/>
              </a:rPr>
              <a:t>comunităților locale (</a:t>
            </a:r>
            <a:r>
              <a:rPr lang="it-IT" sz="2800" b="1" u="sng" dirty="0">
                <a:solidFill>
                  <a:srgbClr val="FF0000"/>
                </a:solidFill>
                <a:latin typeface="Times New Roman" panose="02020603050405020304" pitchFamily="18" charset="0"/>
                <a:cs typeface="Times New Roman" panose="02020603050405020304" pitchFamily="18" charset="0"/>
              </a:rPr>
              <a:t>variantă recomandată</a:t>
            </a:r>
            <a:r>
              <a:rPr lang="it-IT"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1C7FC8C-763B-48EC-B6FF-72C8725A7F60}"/>
              </a:ext>
            </a:extLst>
          </p:cNvPr>
          <p:cNvSpPr/>
          <p:nvPr/>
        </p:nvSpPr>
        <p:spPr>
          <a:xfrm>
            <a:off x="914400" y="2715327"/>
            <a:ext cx="9944100" cy="4142673"/>
          </a:xfrm>
          <a:prstGeom prst="rect">
            <a:avLst/>
          </a:prstGeom>
        </p:spPr>
        <p:txBody>
          <a:bodyPr wrap="square">
            <a:spAutoFit/>
          </a:bodyPr>
          <a:lstStyle/>
          <a:p>
            <a:pPr algn="just"/>
            <a:r>
              <a:rPr lang="ro-RO"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Etape</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ro-RO" sz="2400" dirty="0">
                <a:latin typeface="Times New Roman" panose="02020603050405020304" pitchFamily="18" charset="0"/>
                <a:ea typeface="Calibri" panose="020F0502020204030204" pitchFamily="34" charset="0"/>
                <a:cs typeface="Times New Roman" panose="02020603050405020304" pitchFamily="18" charset="0"/>
              </a:rPr>
              <a:t>Potrivit art. 9 din legea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350/2005</a:t>
            </a:r>
            <a:r>
              <a:rPr lang="ro-RO" sz="2400" dirty="0">
                <a:latin typeface="Times New Roman" panose="02020603050405020304" pitchFamily="18" charset="0"/>
                <a:ea typeface="Calibri" panose="020F0502020204030204" pitchFamily="34" charset="0"/>
                <a:cs typeface="Times New Roman" panose="02020603050405020304" pitchFamily="18" charset="0"/>
              </a:rPr>
              <a:t> actualizată, „orice persoană fizică sau persoană juridică fără scop patrimonial care desfăşoară activităţi nonprofit menite să sprijine realizarea unor obiective de interes public general, regional sau local are dreptul de a participa, în condiţiile prezentei legi, la procedura pentru atribuirea contractului de finanţare nerambursabilă.” Varianta 2 propune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redefinirea articolului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a:t>
            </a:r>
            <a:r>
              <a:rPr lang="ro-RO" sz="2400" dirty="0">
                <a:latin typeface="Times New Roman" panose="02020603050405020304" pitchFamily="18" charset="0"/>
                <a:ea typeface="Calibri" panose="020F0502020204030204" pitchFamily="34" charset="0"/>
                <a:cs typeface="Times New Roman" panose="02020603050405020304" pitchFamily="18" charset="0"/>
              </a:rPr>
              <a:t>, astfel încât valabilitatea prevederii să fie extinsă și pentru întreprinderile sociale și întreprinderile sociale de inserție.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29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D639A0E-739B-4085-BE9C-AEBA4C2A9AEF}"/>
              </a:ext>
            </a:extLst>
          </p:cNvPr>
          <p:cNvSpPr/>
          <p:nvPr/>
        </p:nvSpPr>
        <p:spPr>
          <a:xfrm>
            <a:off x="266700" y="304800"/>
            <a:ext cx="11658600" cy="6429261"/>
          </a:xfrm>
          <a:prstGeom prst="rect">
            <a:avLst/>
          </a:prstGeom>
        </p:spPr>
        <p:txBody>
          <a:bodyPr wrap="square">
            <a:spAutoFit/>
          </a:bodyPr>
          <a:lstStyle/>
          <a:p>
            <a:pPr algn="just">
              <a:lnSpc>
                <a:spcPct val="115000"/>
              </a:lnSpc>
              <a:spcAft>
                <a:spcPts val="0"/>
              </a:spcAft>
            </a:pP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ro-RO" sz="2400" dirty="0">
                <a:latin typeface="Times New Roman" panose="02020603050405020304" pitchFamily="18" charset="0"/>
                <a:ea typeface="Calibri" panose="020F0502020204030204" pitchFamily="34" charset="0"/>
                <a:cs typeface="Times New Roman" panose="02020603050405020304" pitchFamily="18" charset="0"/>
              </a:rPr>
              <a:t>Potrivit art. 15 din legea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219/2015</a:t>
            </a:r>
            <a:r>
              <a:rPr lang="ro-RO"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ro-RO" sz="2400" dirty="0">
                <a:latin typeface="Times New Roman" panose="02020603050405020304" pitchFamily="18" charset="0"/>
                <a:ea typeface="Calibri" panose="020F0502020204030204" pitchFamily="34" charset="0"/>
                <a:cs typeface="Times New Roman" panose="02020603050405020304" pitchFamily="18" charset="0"/>
              </a:rPr>
              <a:t>Întreprinderile sociale de inserţie pot fi finanţate din surse publice şi/sau private, naţionale ori internaţionale, potrivit normelor juridice aplicabile fiecăreia dintre categoriile din care fac parte sursele de finanţare.” Varianta 2 propune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redefinirea articolului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15</a:t>
            </a:r>
            <a:r>
              <a:rPr lang="ro-RO" sz="2400" dirty="0">
                <a:latin typeface="Times New Roman" panose="02020603050405020304" pitchFamily="18" charset="0"/>
                <a:ea typeface="Calibri" panose="020F0502020204030204" pitchFamily="34" charset="0"/>
                <a:cs typeface="Times New Roman" panose="02020603050405020304" pitchFamily="18" charset="0"/>
              </a:rPr>
              <a:t>, astfel încât valabilitatea prevederii să fie extinsă și pentru întreprinderile sociale propriu-zise, nu doar pentru cele de inserție. </a:t>
            </a:r>
          </a:p>
          <a:p>
            <a:pPr algn="just">
              <a:lnSpc>
                <a:spcPct val="115000"/>
              </a:lnSpc>
              <a:spcAft>
                <a:spcPts val="0"/>
              </a:spcAft>
            </a:pP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ro-RO" sz="2400" dirty="0">
                <a:latin typeface="Times New Roman" panose="02020603050405020304" pitchFamily="18" charset="0"/>
                <a:ea typeface="Calibri" panose="020F0502020204030204" pitchFamily="34" charset="0"/>
                <a:cs typeface="Times New Roman" panose="02020603050405020304" pitchFamily="18" charset="0"/>
              </a:rPr>
              <a:t>Potrivit art. 8, punctul b din legea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219/2015</a:t>
            </a:r>
            <a:r>
              <a:rPr lang="ro-RO" sz="2400" dirty="0">
                <a:latin typeface="Times New Roman" panose="02020603050405020304" pitchFamily="18" charset="0"/>
                <a:ea typeface="Calibri" panose="020F0502020204030204" pitchFamily="34" charset="0"/>
                <a:cs typeface="Times New Roman" panose="02020603050405020304" pitchFamily="18" charset="0"/>
              </a:rPr>
              <a:t>, întreprinderile sociale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alocă</a:t>
            </a:r>
            <a:r>
              <a:rPr lang="en-US" sz="2400" dirty="0">
                <a:latin typeface="Times New Roman" panose="02020603050405020304" pitchFamily="18" charset="0"/>
                <a:ea typeface="Calibri" panose="020F0502020204030204" pitchFamily="34" charset="0"/>
                <a:cs typeface="Times New Roman" panose="02020603050405020304" pitchFamily="18" charset="0"/>
              </a:rPr>
              <a:t> minimum 90% din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profitul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realizat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scopului</a:t>
            </a:r>
            <a:r>
              <a:rPr lang="en-US" sz="2400" dirty="0">
                <a:latin typeface="Times New Roman" panose="02020603050405020304" pitchFamily="18" charset="0"/>
                <a:ea typeface="Calibri" panose="020F0502020204030204" pitchFamily="34" charset="0"/>
                <a:cs typeface="Times New Roman" panose="02020603050405020304" pitchFamily="18" charset="0"/>
              </a:rPr>
              <a:t> social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rezervei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statutare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ro-RO" sz="2400" dirty="0">
                <a:latin typeface="Times New Roman" panose="02020603050405020304" pitchFamily="18" charset="0"/>
                <a:ea typeface="Calibri" panose="020F0502020204030204" pitchFamily="34" charset="0"/>
                <a:cs typeface="Times New Roman" panose="02020603050405020304" pitchFamily="18" charset="0"/>
              </a:rPr>
              <a:t>. Se propune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reducerea pragului la 70%, </a:t>
            </a:r>
            <a:r>
              <a:rPr lang="ro-RO" sz="2400" dirty="0">
                <a:latin typeface="Times New Roman" panose="02020603050405020304" pitchFamily="18" charset="0"/>
                <a:ea typeface="Calibri" panose="020F0502020204030204" pitchFamily="34" charset="0"/>
                <a:cs typeface="Times New Roman" panose="02020603050405020304" pitchFamily="18" charset="0"/>
              </a:rPr>
              <a:t>în contextul în care </a:t>
            </a:r>
            <a:r>
              <a:rPr lang="ro-RO" sz="2400" i="1" dirty="0">
                <a:latin typeface="Times New Roman" panose="02020603050405020304" pitchFamily="18" charset="0"/>
                <a:ea typeface="Calibri" panose="020F0502020204030204" pitchFamily="34" charset="0"/>
                <a:cs typeface="Times New Roman" panose="02020603050405020304" pitchFamily="18" charset="0"/>
              </a:rPr>
              <a:t>Carta principiilor economiei sociale </a:t>
            </a:r>
            <a:r>
              <a:rPr lang="ro-RO" sz="2400" dirty="0">
                <a:latin typeface="Times New Roman" panose="02020603050405020304" pitchFamily="18" charset="0"/>
                <a:ea typeface="Calibri" panose="020F0502020204030204" pitchFamily="34" charset="0"/>
                <a:cs typeface="Times New Roman" panose="02020603050405020304" pitchFamily="18" charset="0"/>
              </a:rPr>
              <a:t>prevede alocarea celei mai mari părţi a profitului/excedentului financiar pentru misiunea socială, dar nu o alocare cvasitotală în această direcție, având în vedere că întreprinderile sociale sunt, în general, întreprinderi mici. În forma actuală, întreprinderile sociale se apropie mai degrabă de organizațiile nonguvernamentale, pierzându-se din vedere importanța dimensiunii antreprenoriale și a profitului, care, deși ocupă un rol secundar, nu trebuie neglijat ori perceput drept un element indezirabil (întreprinderile sociale funcționează ca afaceri). </a:t>
            </a:r>
          </a:p>
        </p:txBody>
      </p:sp>
    </p:spTree>
    <p:extLst>
      <p:ext uri="{BB962C8B-B14F-4D97-AF65-F5344CB8AC3E}">
        <p14:creationId xmlns:p14="http://schemas.microsoft.com/office/powerpoint/2010/main" val="1219466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28245C1-0450-4DA2-A029-FF7B146C1F8E}"/>
              </a:ext>
            </a:extLst>
          </p:cNvPr>
          <p:cNvSpPr/>
          <p:nvPr/>
        </p:nvSpPr>
        <p:spPr>
          <a:xfrm>
            <a:off x="304800" y="304800"/>
            <a:ext cx="11582400" cy="6760056"/>
          </a:xfrm>
          <a:prstGeom prst="rect">
            <a:avLst/>
          </a:prstGeom>
        </p:spPr>
        <p:txBody>
          <a:bodyPr wrap="square">
            <a:spAutoFit/>
          </a:bodyPr>
          <a:lstStyle/>
          <a:p>
            <a:pPr algn="just">
              <a:lnSpc>
                <a:spcPct val="115000"/>
              </a:lnSpc>
              <a:spcAft>
                <a:spcPts val="0"/>
              </a:spcAft>
            </a:pPr>
            <a:r>
              <a:rPr lang="ro-RO"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propune</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aprobarea</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unor</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regulamente la nivel</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ul </a:t>
            </a:r>
            <a:r>
              <a:rPr lang="en-US" sz="21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consiliilor</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locale </a:t>
            </a:r>
            <a:r>
              <a:rPr lang="ro-RO"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privind regimul finanţărilor nerambursabile</a:t>
            </a:r>
            <a:r>
              <a:rPr lang="ro-RO" sz="2100" b="1" dirty="0">
                <a:latin typeface="Times New Roman" panose="02020603050405020304" pitchFamily="18" charset="0"/>
                <a:ea typeface="Calibri" panose="020F0502020204030204" pitchFamily="34" charset="0"/>
                <a:cs typeface="Times New Roman" panose="02020603050405020304" pitchFamily="18" charset="0"/>
              </a:rPr>
              <a:t> </a:t>
            </a:r>
            <a:r>
              <a:rPr lang="ro-RO" sz="2100" dirty="0">
                <a:latin typeface="Times New Roman" panose="02020603050405020304" pitchFamily="18" charset="0"/>
                <a:ea typeface="Calibri" panose="020F0502020204030204" pitchFamily="34" charset="0"/>
                <a:cs typeface="Times New Roman" panose="02020603050405020304" pitchFamily="18" charset="0"/>
              </a:rPr>
              <a:t>alocate de la bugetul local pentru activitățile din sectorul economiei sociale. </a:t>
            </a:r>
          </a:p>
          <a:p>
            <a:pPr algn="just">
              <a:lnSpc>
                <a:spcPct val="115000"/>
              </a:lnSpc>
              <a:spcAft>
                <a:spcPts val="0"/>
              </a:spcAft>
            </a:pPr>
            <a:r>
              <a:rPr lang="ro-RO" sz="2100" dirty="0">
                <a:latin typeface="Times New Roman" panose="02020603050405020304" pitchFamily="18" charset="0"/>
                <a:ea typeface="Calibri" panose="020F0502020204030204" pitchFamily="34" charset="0"/>
                <a:cs typeface="Times New Roman" panose="02020603050405020304" pitchFamily="18" charset="0"/>
              </a:rPr>
              <a:t>Regulamentul ar urma să prevadă</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US" sz="2100" b="1" dirty="0" err="1">
                <a:latin typeface="Times New Roman" panose="02020603050405020304" pitchFamily="18" charset="0"/>
                <a:ea typeface="Calibri" panose="020F0502020204030204" pitchFamily="34" charset="0"/>
                <a:cs typeface="Times New Roman" panose="02020603050405020304" pitchFamily="18" charset="0"/>
              </a:rPr>
              <a:t>dispozi</a:t>
            </a:r>
            <a:r>
              <a:rPr lang="ro-RO" sz="2100" b="1" dirty="0">
                <a:latin typeface="Times New Roman" panose="02020603050405020304" pitchFamily="18" charset="0"/>
                <a:ea typeface="Calibri" panose="020F0502020204030204" pitchFamily="34" charset="0"/>
                <a:cs typeface="Times New Roman" panose="02020603050405020304" pitchFamily="18" charset="0"/>
              </a:rPr>
              <a:t>ții generale </a:t>
            </a:r>
            <a:r>
              <a:rPr lang="ro-RO" sz="2100" dirty="0">
                <a:latin typeface="Times New Roman" panose="02020603050405020304" pitchFamily="18" charset="0"/>
                <a:ea typeface="Calibri" panose="020F0502020204030204" pitchFamily="34" charset="0"/>
                <a:cs typeface="Times New Roman" panose="02020603050405020304" pitchFamily="18" charset="0"/>
              </a:rPr>
              <a:t>privind regimul finanțării (scop, definiții, cheltuieli eligibile)</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ro-RO" sz="2100" dirty="0">
                <a:latin typeface="Times New Roman" panose="02020603050405020304" pitchFamily="18" charset="0"/>
                <a:ea typeface="Calibri" panose="020F0502020204030204" pitchFamily="34" charset="0"/>
                <a:cs typeface="Times New Roman" panose="02020603050405020304" pitchFamily="18" charset="0"/>
              </a:rPr>
              <a:t>procedura de </a:t>
            </a:r>
            <a:r>
              <a:rPr lang="ro-RO" sz="2100" b="1" dirty="0">
                <a:latin typeface="Times New Roman" panose="02020603050405020304" pitchFamily="18" charset="0"/>
                <a:ea typeface="Calibri" panose="020F0502020204030204" pitchFamily="34" charset="0"/>
                <a:cs typeface="Times New Roman" panose="02020603050405020304" pitchFamily="18" charset="0"/>
              </a:rPr>
              <a:t>solicitare și acordare a sprijinului financiar</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endParaRPr lang="ro-RO" sz="2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Ø"/>
            </a:pPr>
            <a:r>
              <a:rPr lang="ro-RO" sz="2100" dirty="0">
                <a:latin typeface="Times New Roman" panose="02020603050405020304" pitchFamily="18" charset="0"/>
                <a:ea typeface="Calibri" panose="020F0502020204030204" pitchFamily="34" charset="0"/>
                <a:cs typeface="Times New Roman" panose="02020603050405020304" pitchFamily="18" charset="0"/>
              </a:rPr>
              <a:t>procedura de </a:t>
            </a:r>
            <a:r>
              <a:rPr lang="ro-RO" sz="2100" b="1" dirty="0">
                <a:latin typeface="Times New Roman" panose="02020603050405020304" pitchFamily="18" charset="0"/>
                <a:ea typeface="Calibri" panose="020F0502020204030204" pitchFamily="34" charset="0"/>
                <a:cs typeface="Times New Roman" panose="02020603050405020304" pitchFamily="18" charset="0"/>
              </a:rPr>
              <a:t>alcătuire a comisiei și criteriile de selecție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potențialii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beneficiari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vor</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depune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alături</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cererea</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finanțare</a:t>
            </a:r>
            <a:r>
              <a:rPr lang="en-US" sz="2100" dirty="0">
                <a:latin typeface="Times New Roman" panose="02020603050405020304" pitchFamily="18" charset="0"/>
                <a:ea typeface="Calibri" panose="020F0502020204030204" pitchFamily="34" charset="0"/>
                <a:cs typeface="Times New Roman" panose="02020603050405020304" pitchFamily="18" charset="0"/>
              </a:rPr>
              <a:t>, un </a:t>
            </a:r>
            <a:r>
              <a:rPr lang="en-US" sz="2100" b="1" dirty="0">
                <a:latin typeface="Times New Roman" panose="02020603050405020304" pitchFamily="18" charset="0"/>
                <a:ea typeface="Calibri" panose="020F0502020204030204" pitchFamily="34" charset="0"/>
                <a:cs typeface="Times New Roman" panose="02020603050405020304" pitchFamily="18" charset="0"/>
              </a:rPr>
              <a:t>plan de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afaceri</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privind</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ce</a:t>
            </a:r>
            <a:r>
              <a:rPr lang="en-US" sz="2100" dirty="0">
                <a:latin typeface="Times New Roman" panose="02020603050405020304" pitchFamily="18" charset="0"/>
                <a:ea typeface="Calibri" panose="020F0502020204030204" pitchFamily="34" charset="0"/>
                <a:cs typeface="Times New Roman" panose="02020603050405020304" pitchFamily="18" charset="0"/>
              </a:rPr>
              <a:t> se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dorește</a:t>
            </a:r>
            <a:r>
              <a:rPr lang="en-US" sz="2100" dirty="0">
                <a:latin typeface="Times New Roman" panose="02020603050405020304" pitchFamily="18" charset="0"/>
                <a:ea typeface="Calibri" panose="020F0502020204030204" pitchFamily="34" charset="0"/>
                <a:cs typeface="Times New Roman" panose="02020603050405020304" pitchFamily="18" charset="0"/>
              </a:rPr>
              <a:t> a fi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înființată</a:t>
            </a:r>
            <a:r>
              <a:rPr lang="en-US" sz="2100" dirty="0">
                <a:latin typeface="Times New Roman" panose="02020603050405020304" pitchFamily="18" charset="0"/>
                <a:ea typeface="Calibri" panose="020F0502020204030204" pitchFamily="34" charset="0"/>
                <a:cs typeface="Times New Roman" panose="02020603050405020304" pitchFamily="18" charset="0"/>
              </a:rPr>
              <a:t>, care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va</a:t>
            </a:r>
            <a:r>
              <a:rPr lang="en-US" sz="2100" dirty="0">
                <a:latin typeface="Times New Roman" panose="02020603050405020304" pitchFamily="18" charset="0"/>
                <a:ea typeface="Calibri" panose="020F0502020204030204" pitchFamily="34" charset="0"/>
                <a:cs typeface="Times New Roman" panose="02020603050405020304" pitchFamily="18" charset="0"/>
              </a:rPr>
              <a:t> include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100" dirty="0">
                <a:latin typeface="Times New Roman" panose="02020603050405020304" pitchFamily="18" charset="0"/>
                <a:ea typeface="Calibri" panose="020F0502020204030204" pitchFamily="34" charset="0"/>
                <a:cs typeface="Times New Roman" panose="02020603050405020304" pitchFamily="18" charset="0"/>
              </a:rPr>
              <a:t> mod </a:t>
            </a:r>
            <a:r>
              <a:rPr lang="en-US" sz="2100" dirty="0" err="1">
                <a:latin typeface="Times New Roman" panose="02020603050405020304" pitchFamily="18" charset="0"/>
                <a:ea typeface="Calibri" panose="020F0502020204030204" pitchFamily="34" charset="0"/>
                <a:cs typeface="Times New Roman" panose="02020603050405020304" pitchFamily="18" charset="0"/>
              </a:rPr>
              <a:t>obligatoriu</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informații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privind</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modalitățile</a:t>
            </a:r>
            <a:r>
              <a:rPr lang="en-US" sz="2100" dirty="0">
                <a:latin typeface="Times New Roman" panose="02020603050405020304" pitchFamily="18" charset="0"/>
                <a:ea typeface="Calibri" panose="020F0502020204030204" pitchFamily="34" charset="0"/>
                <a:cs typeface="Times New Roman" panose="02020603050405020304" pitchFamily="18" charset="0"/>
              </a:rPr>
              <a:t> concrete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100" dirty="0">
                <a:latin typeface="Times New Roman" panose="02020603050405020304" pitchFamily="18" charset="0"/>
                <a:ea typeface="Calibri" panose="020F0502020204030204" pitchFamily="34" charset="0"/>
                <a:cs typeface="Times New Roman" panose="02020603050405020304" pitchFamily="18" charset="0"/>
              </a:rPr>
              <a:t> care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contribui</a:t>
            </a:r>
            <a:r>
              <a:rPr lang="en-US" sz="2100" dirty="0">
                <a:latin typeface="Times New Roman" panose="02020603050405020304" pitchFamily="18" charset="0"/>
                <a:ea typeface="Calibri" panose="020F0502020204030204" pitchFamily="34" charset="0"/>
                <a:cs typeface="Times New Roman" panose="02020603050405020304" pitchFamily="18" charset="0"/>
              </a:rPr>
              <a:t> la </a:t>
            </a:r>
            <a:r>
              <a:rPr lang="en-US" sz="2100" dirty="0" err="1">
                <a:latin typeface="Times New Roman" panose="02020603050405020304" pitchFamily="18" charset="0"/>
                <a:ea typeface="Calibri" panose="020F0502020204030204" pitchFamily="34" charset="0"/>
                <a:cs typeface="Times New Roman" panose="02020603050405020304" pitchFamily="18" charset="0"/>
              </a:rPr>
              <a:t>rezolvarea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unei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probleme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comunitare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orienta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a:t>
            </a:r>
            <a:r>
              <a:rPr lang="en-US" sz="2100" dirty="0">
                <a:latin typeface="Times New Roman" panose="02020603050405020304" pitchFamily="18" charset="0"/>
                <a:ea typeface="Calibri" panose="020F0502020204030204" pitchFamily="34" charset="0"/>
                <a:cs typeface="Times New Roman" panose="02020603050405020304" pitchFamily="18" charset="0"/>
              </a:rPr>
              <a:t>-un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sens</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dezirabil</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evoluția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comunității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sprijini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grupurile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vulnerabile</a:t>
            </a:r>
            <a:r>
              <a:rPr lang="en-US" sz="2100" dirty="0">
                <a:latin typeface="Times New Roman" panose="02020603050405020304" pitchFamily="18" charset="0"/>
                <a:ea typeface="Calibri" panose="020F0502020204030204" pitchFamily="34" charset="0"/>
                <a:cs typeface="Times New Roman" panose="02020603050405020304" pitchFamily="18" charset="0"/>
              </a:rPr>
              <a:t> de la </a:t>
            </a:r>
            <a:r>
              <a:rPr lang="en-US" sz="2100" dirty="0" err="1">
                <a:latin typeface="Times New Roman" panose="02020603050405020304" pitchFamily="18" charset="0"/>
                <a:ea typeface="Calibri" panose="020F0502020204030204" pitchFamily="34" charset="0"/>
                <a:cs typeface="Times New Roman" panose="02020603050405020304" pitchFamily="18" charset="0"/>
              </a:rPr>
              <a:t>nivel</a:t>
            </a:r>
            <a:r>
              <a:rPr lang="en-US" sz="2100" dirty="0">
                <a:latin typeface="Times New Roman" panose="02020603050405020304" pitchFamily="18" charset="0"/>
                <a:ea typeface="Calibri" panose="020F0502020204030204" pitchFamily="34" charset="0"/>
                <a:cs typeface="Times New Roman" panose="02020603050405020304" pitchFamily="18" charset="0"/>
              </a:rPr>
              <a:t> local;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analiza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pieței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descrierea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detaliată</a:t>
            </a:r>
            <a:r>
              <a:rPr lang="en-US" sz="2100" dirty="0">
                <a:latin typeface="Times New Roman" panose="02020603050405020304" pitchFamily="18" charset="0"/>
                <a:ea typeface="Calibri" panose="020F0502020204030204" pitchFamily="34" charset="0"/>
                <a:cs typeface="Times New Roman" panose="02020603050405020304" pitchFamily="18" charset="0"/>
              </a:rPr>
              <a:t> a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segmentului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vizat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oportunitatea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descrierea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detaliată</a:t>
            </a:r>
            <a:r>
              <a:rPr lang="en-US" sz="2100" dirty="0">
                <a:latin typeface="Times New Roman" panose="02020603050405020304" pitchFamily="18" charset="0"/>
                <a:ea typeface="Calibri" panose="020F0502020204030204" pitchFamily="34" charset="0"/>
                <a:cs typeface="Times New Roman" panose="02020603050405020304" pitchFamily="18" charset="0"/>
              </a:rPr>
              <a:t> a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serviciilor</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r>
              <a:rPr lang="en-US" sz="2100" dirty="0" err="1">
                <a:latin typeface="Times New Roman" panose="02020603050405020304" pitchFamily="18" charset="0"/>
                <a:ea typeface="Calibri" panose="020F0502020204030204" pitchFamily="34" charset="0"/>
                <a:cs typeface="Times New Roman" panose="02020603050405020304" pitchFamily="18" charset="0"/>
              </a:rPr>
              <a:t>produselor</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structura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modul</a:t>
            </a:r>
            <a:r>
              <a:rPr lang="en-US" sz="2100" dirty="0">
                <a:latin typeface="Times New Roman" panose="02020603050405020304" pitchFamily="18" charset="0"/>
                <a:ea typeface="Calibri" panose="020F0502020204030204" pitchFamily="34" charset="0"/>
                <a:cs typeface="Times New Roman" panose="02020603050405020304" pitchFamily="18" charset="0"/>
              </a:rPr>
              <a:t> de </a:t>
            </a:r>
            <a:r>
              <a:rPr lang="en-US" sz="2100" dirty="0" err="1">
                <a:latin typeface="Times New Roman" panose="02020603050405020304" pitchFamily="18" charset="0"/>
                <a:ea typeface="Calibri" panose="020F0502020204030204" pitchFamily="34" charset="0"/>
                <a:cs typeface="Times New Roman" panose="02020603050405020304" pitchFamily="18" charset="0"/>
              </a:rPr>
              <a:t>organizare</a:t>
            </a:r>
            <a:r>
              <a:rPr lang="en-US" sz="2100" dirty="0">
                <a:latin typeface="Times New Roman" panose="02020603050405020304" pitchFamily="18" charset="0"/>
                <a:ea typeface="Calibri" panose="020F0502020204030204" pitchFamily="34" charset="0"/>
                <a:cs typeface="Times New Roman" panose="02020603050405020304" pitchFamily="18" charset="0"/>
              </a:rPr>
              <a:t> al </a:t>
            </a:r>
            <a:r>
              <a:rPr lang="en-US" sz="2100" dirty="0" err="1">
                <a:latin typeface="Times New Roman" panose="02020603050405020304" pitchFamily="18" charset="0"/>
                <a:ea typeface="Calibri" panose="020F0502020204030204" pitchFamily="34" charset="0"/>
                <a:cs typeface="Times New Roman" panose="02020603050405020304" pitchFamily="18" charset="0"/>
              </a:rPr>
              <a:t>întreprinderii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analiza</a:t>
            </a:r>
            <a:r>
              <a:rPr lang="en-US" sz="2100" dirty="0">
                <a:latin typeface="Times New Roman" panose="02020603050405020304" pitchFamily="18" charset="0"/>
                <a:ea typeface="Calibri" panose="020F0502020204030204" pitchFamily="34" charset="0"/>
                <a:cs typeface="Times New Roman" panose="02020603050405020304" pitchFamily="18" charset="0"/>
              </a:rPr>
              <a:t> SWOT. </a:t>
            </a:r>
            <a:r>
              <a:rPr lang="ro-RO" sz="21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ro-RO"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stabilirea </a:t>
            </a:r>
            <a:r>
              <a:rPr lang="ro-RO"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metodologiei prin care beneficiarul va selecta persoanele aparținând grupului-țintă</a:t>
            </a:r>
            <a:r>
              <a:rPr lang="ro-RO"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în vederea angajării în activitatea de economie socială și reglementarea unor </a:t>
            </a:r>
            <a:r>
              <a:rPr lang="ro-RO" sz="21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mecanisme prin care să se urmărească motivarea exponenților grupurilor vulnerabile de a se implica</a:t>
            </a:r>
            <a:r>
              <a:rPr lang="ro-RO"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(ex. prin conștientizare privind beneficiile angajării, cursuri de calificare gratuite, transport gratuit, dezvoltarea sentimentului de utilitate și responsabilitate socială etc.)</a:t>
            </a:r>
            <a:r>
              <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5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9BC3D0-2D0F-4793-8B00-45275467E052}"/>
              </a:ext>
            </a:extLst>
          </p:cNvPr>
          <p:cNvSpPr/>
          <p:nvPr/>
        </p:nvSpPr>
        <p:spPr>
          <a:xfrm>
            <a:off x="457200" y="381000"/>
            <a:ext cx="11277600" cy="6004529"/>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ro-RO" sz="2400" dirty="0">
                <a:latin typeface="Times New Roman" panose="02020603050405020304" pitchFamily="18" charset="0"/>
                <a:ea typeface="Calibri" panose="020F0502020204030204" pitchFamily="34" charset="0"/>
                <a:cs typeface="Times New Roman" panose="02020603050405020304" pitchFamily="18" charset="0"/>
              </a:rPr>
              <a:t>stabilirea unor</a:t>
            </a:r>
            <a:r>
              <a:rPr lang="ro-RO" sz="2400" b="1" dirty="0">
                <a:latin typeface="Times New Roman" panose="02020603050405020304" pitchFamily="18" charset="0"/>
                <a:ea typeface="Calibri" panose="020F0502020204030204" pitchFamily="34" charset="0"/>
                <a:cs typeface="Times New Roman" panose="02020603050405020304" pitchFamily="18" charset="0"/>
              </a:rPr>
              <a:t> criterii și indicatori de monitorizare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ro-RO" sz="2400" b="1" dirty="0">
                <a:latin typeface="Times New Roman" panose="02020603050405020304" pitchFamily="18" charset="0"/>
                <a:ea typeface="Calibri" panose="020F0502020204030204" pitchFamily="34" charset="0"/>
                <a:cs typeface="Times New Roman" panose="02020603050405020304" pitchFamily="18" charset="0"/>
              </a:rPr>
              <a:t>și evaluare a activității întreprinderii sociale</a:t>
            </a:r>
            <a:r>
              <a:rPr lang="ro-RO" sz="2400" dirty="0">
                <a:latin typeface="Times New Roman" panose="02020603050405020304" pitchFamily="18" charset="0"/>
                <a:ea typeface="Calibri" panose="020F0502020204030204" pitchFamily="34" charset="0"/>
                <a:cs typeface="Times New Roman" panose="02020603050405020304" pitchFamily="18" charset="0"/>
              </a:rPr>
              <a:t> înființate pe baza sprijinului acordat (număr angajați, dintre care persoane aparținând grupurilor vulnerabile, fluctuație de personal, plăți, produse vândute/servicii prestate etc.). Pentru a nu se repeta situația ulterioară finanțărilor alocate prin programul POSDRU în perioada 2007-2013, în cazul cărora numeroase structuri de economie socială și-au încetat activitatea odată cu încetarea sprijinului financiar, noua formă de finanțare a întreprinderilor sociale va fi orientată atât în direcția înfințării acestor structuri, cât și a consolidării lor pentru a funcționa într-o manieră autosustenabilă pe termen lung.    </a:t>
            </a:r>
          </a:p>
          <a:p>
            <a:pPr lvl="0" algn="just">
              <a:lnSpc>
                <a:spcPct val="115000"/>
              </a:lnSpc>
              <a:spcAft>
                <a:spcPts val="0"/>
              </a:spcAft>
            </a:pP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ro-RO" sz="2400" dirty="0">
                <a:latin typeface="Times New Roman" panose="02020603050405020304" pitchFamily="18" charset="0"/>
                <a:ea typeface="Calibri" panose="020F0502020204030204" pitchFamily="34" charset="0"/>
                <a:cs typeface="Times New Roman" panose="02020603050405020304" pitchFamily="18" charset="0"/>
              </a:rPr>
              <a:t>Elaborarea unui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ghid al solicitantului </a:t>
            </a:r>
            <a:r>
              <a:rPr lang="ro-RO" sz="2400" dirty="0">
                <a:latin typeface="Times New Roman" panose="02020603050405020304" pitchFamily="18" charset="0"/>
                <a:ea typeface="Calibri" panose="020F0502020204030204" pitchFamily="34" charset="0"/>
                <a:cs typeface="Times New Roman" panose="02020603050405020304" pitchFamily="18" charset="0"/>
              </a:rPr>
              <a:t>care să cuprindă</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Ø"/>
            </a:pPr>
            <a:r>
              <a:rPr lang="ro-RO" sz="2400" dirty="0">
                <a:latin typeface="Times New Roman" panose="02020603050405020304" pitchFamily="18" charset="0"/>
                <a:ea typeface="Calibri" panose="020F0502020204030204" pitchFamily="34" charset="0"/>
                <a:cs typeface="Times New Roman" panose="02020603050405020304" pitchFamily="18" charset="0"/>
              </a:rPr>
              <a:t>informații esențiale privind economia socială</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Ø"/>
            </a:pPr>
            <a:r>
              <a:rPr lang="ro-RO" sz="2400" dirty="0">
                <a:latin typeface="Times New Roman" panose="02020603050405020304" pitchFamily="18" charset="0"/>
                <a:ea typeface="Calibri" panose="020F0502020204030204" pitchFamily="34" charset="0"/>
                <a:cs typeface="Times New Roman" panose="02020603050405020304" pitchFamily="18" charset="0"/>
              </a:rPr>
              <a:t>reguli privind acordarea finanțării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Ø"/>
            </a:pPr>
            <a:r>
              <a:rPr lang="ro-RO" sz="2400" dirty="0">
                <a:latin typeface="Times New Roman" panose="02020603050405020304" pitchFamily="18" charset="0"/>
                <a:ea typeface="Calibri" panose="020F0502020204030204" pitchFamily="34" charset="0"/>
                <a:cs typeface="Times New Roman" panose="02020603050405020304" pitchFamily="18" charset="0"/>
              </a:rPr>
              <a:t>îndrumări pentru completarea cererii de finanțare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Ø"/>
            </a:pPr>
            <a:r>
              <a:rPr lang="ro-RO" sz="2400" dirty="0">
                <a:latin typeface="Times New Roman" panose="02020603050405020304" pitchFamily="18" charset="0"/>
                <a:ea typeface="Calibri" panose="020F0502020204030204" pitchFamily="34" charset="0"/>
                <a:cs typeface="Times New Roman" panose="02020603050405020304" pitchFamily="18" charset="0"/>
              </a:rPr>
              <a:t>informații privind procedura de înscriere și selecție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828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7C5537-0D74-4FA3-9B85-57625D77F3DA}"/>
              </a:ext>
            </a:extLst>
          </p:cNvPr>
          <p:cNvSpPr/>
          <p:nvPr/>
        </p:nvSpPr>
        <p:spPr>
          <a:xfrm>
            <a:off x="381000" y="178975"/>
            <a:ext cx="11277600" cy="6500049"/>
          </a:xfrm>
          <a:prstGeom prst="rect">
            <a:avLst/>
          </a:prstGeom>
        </p:spPr>
        <p:txBody>
          <a:bodyPr wrap="square">
            <a:spAutoFit/>
          </a:bodyPr>
          <a:lstStyle/>
          <a:p>
            <a:pPr lvl="0" algn="just">
              <a:lnSpc>
                <a:spcPct val="115000"/>
              </a:lnSpc>
              <a:spcAft>
                <a:spcPts val="0"/>
              </a:spcAft>
            </a:pPr>
            <a:r>
              <a:rPr lang="ro-RO"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Avantaje/puncte tari</a:t>
            </a:r>
          </a:p>
          <a:p>
            <a:pPr algn="just">
              <a:lnSpc>
                <a:spcPct val="115000"/>
              </a:lnSpc>
            </a:pPr>
            <a:r>
              <a:rPr lang="ro-RO"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ea typeface="Calibri" panose="020F0502020204030204" pitchFamily="34" charset="0"/>
                <a:cs typeface="Times New Roman" panose="02020603050405020304" pitchFamily="18" charset="0"/>
              </a:rPr>
              <a:t>Conform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Raportul</a:t>
            </a:r>
            <a:r>
              <a:rPr lang="ro-RO" sz="2400" i="1" dirty="0">
                <a:latin typeface="Times New Roman" panose="02020603050405020304" pitchFamily="18" charset="0"/>
                <a:ea typeface="Calibri" panose="020F0502020204030204" pitchFamily="34" charset="0"/>
                <a:cs typeface="Times New Roman" panose="02020603050405020304" pitchFamily="18" charset="0"/>
              </a:rPr>
              <a:t>ui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național</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despre</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antreprenoriatul</a:t>
            </a:r>
            <a:r>
              <a:rPr lang="en-US" sz="2400" i="1" dirty="0">
                <a:latin typeface="Times New Roman" panose="02020603050405020304" pitchFamily="18" charset="0"/>
                <a:ea typeface="Calibri" panose="020F0502020204030204" pitchFamily="34" charset="0"/>
                <a:cs typeface="Times New Roman" panose="02020603050405020304" pitchFamily="18" charset="0"/>
              </a:rPr>
              <a:t> social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România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o-RO" sz="2400" dirty="0">
                <a:latin typeface="Times New Roman" panose="02020603050405020304" pitchFamily="18" charset="0"/>
                <a:ea typeface="Calibri" panose="020F0502020204030204" pitchFamily="34" charset="0"/>
                <a:cs typeface="Times New Roman" panose="02020603050405020304" pitchFamily="18" charset="0"/>
              </a:rPr>
              <a:t>realizat de </a:t>
            </a:r>
            <a:r>
              <a:rPr lang="en-US" sz="2400" dirty="0">
                <a:latin typeface="Times New Roman" panose="02020603050405020304" pitchFamily="18" charset="0"/>
                <a:ea typeface="Calibri" panose="020F0502020204030204" pitchFamily="34" charset="0"/>
                <a:cs typeface="Times New Roman" panose="02020603050405020304" pitchFamily="18" charset="0"/>
              </a:rPr>
              <a:t>ASHOKA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România</a:t>
            </a:r>
            <a:r>
              <a:rPr lang="ro-RO" sz="2400" dirty="0">
                <a:latin typeface="Times New Roman" panose="02020603050405020304" pitchFamily="18" charset="0"/>
                <a:ea typeface="Calibri" panose="020F0502020204030204" pitchFamily="34" charset="0"/>
                <a:cs typeface="Times New Roman" panose="02020603050405020304" pitchFamily="18" charset="0"/>
              </a:rPr>
              <a:t> (2018)</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o-RO" sz="2400" dirty="0">
                <a:latin typeface="Times New Roman" panose="02020603050405020304" pitchFamily="18" charset="0"/>
                <a:ea typeface="Calibri" panose="020F0502020204030204" pitchFamily="34" charset="0"/>
                <a:cs typeface="Times New Roman" panose="02020603050405020304" pitchFamily="18" charset="0"/>
              </a:rPr>
              <a:t>cea mai mare problemă cu care se confruntă întreprinzătorii sociali din România o reprezentă lipsa accesului la finanțare. Varianta 2 </a:t>
            </a:r>
            <a:r>
              <a:rPr lang="en-US" sz="2400" dirty="0">
                <a:latin typeface="Times New Roman" panose="02020603050405020304" pitchFamily="18" charset="0"/>
                <a:ea typeface="Calibri" panose="020F0502020204030204" pitchFamily="34" charset="0"/>
                <a:cs typeface="Times New Roman" panose="02020603050405020304" pitchFamily="18" charset="0"/>
              </a:rPr>
              <a:t>se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centreaz</a:t>
            </a:r>
            <a:r>
              <a:rPr lang="ro-RO" sz="2400" dirty="0">
                <a:latin typeface="Times New Roman" panose="02020603050405020304" pitchFamily="18" charset="0"/>
                <a:ea typeface="Calibri" panose="020F0502020204030204" pitchFamily="34" charset="0"/>
                <a:cs typeface="Times New Roman" panose="02020603050405020304" pitchFamily="18" charset="0"/>
              </a:rPr>
              <a:t>ă pe soluționarea acestei probleme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resim</a:t>
            </a:r>
            <a:r>
              <a:rPr lang="ro-RO" sz="2400" dirty="0">
                <a:latin typeface="Times New Roman" panose="02020603050405020304" pitchFamily="18" charset="0"/>
                <a:ea typeface="Calibri" panose="020F0502020204030204" pitchFamily="34" charset="0"/>
                <a:cs typeface="Times New Roman" panose="02020603050405020304" pitchFamily="18" charset="0"/>
              </a:rPr>
              <a:t>țită drept cea mai stringentă. </a:t>
            </a:r>
          </a:p>
          <a:p>
            <a:pPr algn="just">
              <a:lnSpc>
                <a:spcPct val="115000"/>
              </a:lnSpc>
            </a:pPr>
            <a:r>
              <a:rPr lang="ro-RO"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ea typeface="Calibri" panose="020F0502020204030204" pitchFamily="34" charset="0"/>
                <a:cs typeface="Times New Roman" panose="02020603050405020304" pitchFamily="18" charset="0"/>
              </a:rPr>
              <a:t>Grupul de experți al Comisiei privind antreprenoriatul social (GECES, 2016</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ro-RO" sz="2400" dirty="0">
                <a:latin typeface="Times New Roman" panose="02020603050405020304" pitchFamily="18" charset="0"/>
                <a:ea typeface="Calibri" panose="020F0502020204030204" pitchFamily="34" charset="0"/>
                <a:cs typeface="Times New Roman" panose="02020603050405020304" pitchFamily="18" charset="0"/>
              </a:rPr>
              <a:t> recomandă creșterea oportunităților de finanțare a întreprinderilor sociale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Finanțarea</a:t>
            </a:r>
            <a:r>
              <a:rPr lang="en-US" sz="2400" dirty="0">
                <a:latin typeface="Times New Roman" panose="02020603050405020304" pitchFamily="18" charset="0"/>
                <a:ea typeface="Calibri" panose="020F0502020204030204" pitchFamily="34" charset="0"/>
                <a:cs typeface="Times New Roman" panose="02020603050405020304" pitchFamily="18" charset="0"/>
              </a:rPr>
              <a:t> din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fonduri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publice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trebui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400" dirty="0">
                <a:latin typeface="Times New Roman" panose="02020603050405020304" pitchFamily="18" charset="0"/>
                <a:ea typeface="Calibri" panose="020F0502020204030204" pitchFamily="34" charset="0"/>
                <a:cs typeface="Times New Roman" panose="02020603050405020304" pitchFamily="18" charset="0"/>
              </a:rPr>
              <a:t> fie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direcționată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continuare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către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întreprinderile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asemenea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trebui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400" dirty="0">
                <a:latin typeface="Times New Roman" panose="02020603050405020304" pitchFamily="18" charset="0"/>
                <a:ea typeface="Calibri" panose="020F0502020204030204" pitchFamily="34" charset="0"/>
                <a:cs typeface="Times New Roman" panose="02020603050405020304" pitchFamily="18" charset="0"/>
              </a:rPr>
              <a:t> fie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utilizată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mobiliza</a:t>
            </a:r>
            <a:r>
              <a:rPr lang="en-US" sz="2400" dirty="0">
                <a:latin typeface="Times New Roman" panose="02020603050405020304" pitchFamily="18" charset="0"/>
                <a:ea typeface="Calibri" panose="020F0502020204030204" pitchFamily="34" charset="0"/>
                <a:cs typeface="Times New Roman" panose="02020603050405020304" pitchFamily="18" charset="0"/>
              </a:rPr>
              <a:t> capital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privat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investiții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finanțarea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reducerea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riscurilor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asociate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acestei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finanțări</a:t>
            </a:r>
            <a:r>
              <a:rPr lang="en-US" sz="2400" dirty="0">
                <a:latin typeface="Times New Roman" panose="02020603050405020304" pitchFamily="18" charset="0"/>
                <a:ea typeface="Calibri" panose="020F0502020204030204" pitchFamily="34" charset="0"/>
                <a:cs typeface="Times New Roman" panose="02020603050405020304" pitchFamily="18" charset="0"/>
              </a:rPr>
              <a:t>, precum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introducerea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unor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structuri</a:t>
            </a:r>
            <a:r>
              <a:rPr lang="en-US" sz="2400" dirty="0">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guvernanță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corespunzătoare</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Comisia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Europeană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membre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trebui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aloce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resurse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sporite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programelor</a:t>
            </a:r>
            <a:r>
              <a:rPr lang="en-US" sz="2400" dirty="0">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formare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incubatoarelor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intermediarilor</a:t>
            </a:r>
            <a:r>
              <a:rPr lang="en-US" sz="2400" dirty="0">
                <a:latin typeface="Times New Roman" panose="02020603050405020304" pitchFamily="18" charset="0"/>
                <a:ea typeface="Calibri" panose="020F0502020204030204" pitchFamily="34" charset="0"/>
                <a:cs typeface="Times New Roman" panose="02020603050405020304" pitchFamily="18" charset="0"/>
              </a:rPr>
              <a:t> care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asigură</a:t>
            </a:r>
            <a:r>
              <a:rPr lang="en-US" sz="2400" dirty="0">
                <a:latin typeface="Times New Roman" panose="02020603050405020304" pitchFamily="18" charset="0"/>
                <a:ea typeface="Calibri" panose="020F0502020204030204" pitchFamily="34" charset="0"/>
                <a:cs typeface="Times New Roman" panose="02020603050405020304" pitchFamily="18" charset="0"/>
              </a:rPr>
              <a:t> un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sprijin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adaptat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consolidarea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capacităților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necesar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latin typeface="Times New Roman" panose="02020603050405020304" pitchFamily="18" charset="0"/>
                <a:ea typeface="Calibri" panose="020F0502020204030204" pitchFamily="34" charset="0"/>
                <a:cs typeface="Times New Roman" panose="02020603050405020304" pitchFamily="18" charset="0"/>
              </a:rPr>
              <a:t> a le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dezvolta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aptitudinile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manageriale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latin typeface="Times New Roman" panose="02020603050405020304" pitchFamily="18" charset="0"/>
                <a:ea typeface="Calibri" panose="020F0502020204030204" pitchFamily="34" charset="0"/>
                <a:cs typeface="Times New Roman" panose="02020603050405020304" pitchFamily="18" charset="0"/>
              </a:rPr>
              <a:t> a le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încuraja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viabilitatea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financiară</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460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BAF6863-B9DB-4176-87D8-4F652E1A477E}"/>
              </a:ext>
            </a:extLst>
          </p:cNvPr>
          <p:cNvSpPr/>
          <p:nvPr/>
        </p:nvSpPr>
        <p:spPr>
          <a:xfrm>
            <a:off x="647700" y="838200"/>
            <a:ext cx="10896600" cy="5933740"/>
          </a:xfrm>
          <a:prstGeom prst="rect">
            <a:avLst/>
          </a:prstGeom>
        </p:spPr>
        <p:txBody>
          <a:bodyPr wrap="square">
            <a:spAutoFit/>
          </a:bodyPr>
          <a:lstStyle/>
          <a:p>
            <a:pPr algn="just">
              <a:lnSpc>
                <a:spcPct val="115000"/>
              </a:lnSpc>
            </a:pPr>
            <a:r>
              <a:rPr lang="ro-RO"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ea typeface="Calibri" panose="020F0502020204030204" pitchFamily="34" charset="0"/>
                <a:cs typeface="Times New Roman" panose="02020603050405020304" pitchFamily="18" charset="0"/>
              </a:rPr>
              <a:t>Varianta </a:t>
            </a: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ro-RO" sz="2800" dirty="0">
                <a:latin typeface="Times New Roman" panose="02020603050405020304" pitchFamily="18" charset="0"/>
                <a:ea typeface="Calibri" panose="020F0502020204030204" pitchFamily="34" charset="0"/>
                <a:cs typeface="Times New Roman" panose="02020603050405020304" pitchFamily="18" charset="0"/>
              </a:rPr>
              <a:t>oferă o alternativă de finanțare la fondurile structurale, de care majoritatea antreprenorilor sunt descurajați din cauza mecanismelor birocratice dificile. De pildă, în cadrul finanțărilor POSDRU,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cea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800" dirty="0">
                <a:latin typeface="Times New Roman" panose="02020603050405020304" pitchFamily="18" charset="0"/>
                <a:ea typeface="Calibri" panose="020F0502020204030204" pitchFamily="34" charset="0"/>
                <a:cs typeface="Times New Roman" panose="02020603050405020304" pitchFamily="18" charset="0"/>
              </a:rPr>
              <a:t> mare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parte</a:t>
            </a:r>
            <a:r>
              <a:rPr lang="en-US" sz="2800" dirty="0">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eforturilor</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operare</a:t>
            </a:r>
            <a:r>
              <a:rPr lang="en-US" sz="2800" dirty="0">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structurilor</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economie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800" dirty="0">
                <a:latin typeface="Times New Roman" panose="02020603050405020304" pitchFamily="18" charset="0"/>
                <a:ea typeface="Calibri" panose="020F0502020204030204" pitchFamily="34" charset="0"/>
                <a:cs typeface="Times New Roman" panose="02020603050405020304" pitchFamily="18" charset="0"/>
              </a:rPr>
              <a:t> s-a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centrat</a:t>
            </a:r>
            <a:r>
              <a:rPr lang="en-US" sz="2800" dirty="0">
                <a:latin typeface="Times New Roman" panose="02020603050405020304" pitchFamily="18" charset="0"/>
                <a:ea typeface="Calibri" panose="020F0502020204030204" pitchFamily="34" charset="0"/>
                <a:cs typeface="Times New Roman" panose="02020603050405020304" pitchFamily="18" charset="0"/>
              </a:rPr>
              <a:t> pe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eforturile</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implementare</a:t>
            </a:r>
            <a:r>
              <a:rPr lang="en-US" sz="2800" dirty="0">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proiectului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800" dirty="0">
                <a:latin typeface="Times New Roman" panose="02020603050405020304" pitchFamily="18" charset="0"/>
                <a:ea typeface="Calibri" panose="020F0502020204030204" pitchFamily="34" charset="0"/>
                <a:cs typeface="Times New Roman" panose="02020603050405020304" pitchFamily="18" charset="0"/>
              </a:rPr>
              <a:t> nu pe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eforturile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manageriale</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lansare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dezvoltare</a:t>
            </a:r>
            <a:r>
              <a:rPr lang="en-US" sz="2800" dirty="0">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unei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iniţiative</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economie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ro-RO" sz="2800" dirty="0">
                <a:latin typeface="Times New Roman" panose="02020603050405020304" pitchFamily="18" charset="0"/>
                <a:ea typeface="Calibri" panose="020F0502020204030204" pitchFamily="34" charset="0"/>
                <a:cs typeface="Times New Roman" panose="02020603050405020304" pitchFamily="18" charset="0"/>
              </a:rPr>
              <a:t>(Fundația Centrul Național pentru Dezvoltare Durabilă, 2015). </a:t>
            </a:r>
          </a:p>
          <a:p>
            <a:pPr algn="just">
              <a:lnSpc>
                <a:spcPct val="115000"/>
              </a:lnSpc>
            </a:pPr>
            <a:r>
              <a:rPr lang="ro-RO"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Varianta</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propune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rezolvarea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problemei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la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firul</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ierbii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ro-RO" sz="2800" dirty="0">
                <a:latin typeface="Times New Roman" panose="02020603050405020304" pitchFamily="18" charset="0"/>
                <a:ea typeface="Calibri" panose="020F0502020204030204" pitchFamily="34" charset="0"/>
                <a:cs typeface="Times New Roman" panose="02020603050405020304" pitchFamily="18" charset="0"/>
              </a:rPr>
              <a:t> încurajând colaborarea directă dintre autoritățile publice locale și cetățeni în vederea rezolvării problemelor specifice fiecărei comunități în parte și pentru integrarea socială a persoanelor defavorizate din comunitate. </a:t>
            </a:r>
          </a:p>
          <a:p>
            <a:pPr algn="just">
              <a:lnSpc>
                <a:spcPct val="115000"/>
              </a:lnSpc>
            </a:pP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48585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77DA62B-2D8D-40F2-9717-1D7F8DD1D55B}"/>
              </a:ext>
            </a:extLst>
          </p:cNvPr>
          <p:cNvSpPr/>
          <p:nvPr/>
        </p:nvSpPr>
        <p:spPr>
          <a:xfrm>
            <a:off x="457200" y="381000"/>
            <a:ext cx="11277600" cy="6253700"/>
          </a:xfrm>
          <a:prstGeom prst="rect">
            <a:avLst/>
          </a:prstGeom>
        </p:spPr>
        <p:txBody>
          <a:bodyPr wrap="square">
            <a:spAutoFit/>
          </a:bodyPr>
          <a:lstStyle/>
          <a:p>
            <a:pPr lvl="0" algn="just">
              <a:lnSpc>
                <a:spcPct val="115000"/>
              </a:lnSpc>
              <a:spcAft>
                <a:spcPts val="0"/>
              </a:spcAft>
            </a:pPr>
            <a:r>
              <a:rPr lang="ro-RO"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Dezavantaje</a:t>
            </a:r>
          </a:p>
          <a:p>
            <a:pPr algn="just">
              <a:lnSpc>
                <a:spcPct val="115000"/>
              </a:lnSpc>
            </a:pPr>
            <a:r>
              <a:rPr lang="ro-RO" sz="2300" dirty="0">
                <a:latin typeface="Times New Roman" panose="02020603050405020304" pitchFamily="18" charset="0"/>
                <a:cs typeface="Times New Roman" panose="02020603050405020304" pitchFamily="18" charset="0"/>
              </a:rPr>
              <a:t>● </a:t>
            </a:r>
            <a:r>
              <a:rPr lang="ro-RO" sz="2300" dirty="0">
                <a:latin typeface="Times New Roman" panose="02020603050405020304" pitchFamily="18" charset="0"/>
                <a:ea typeface="Calibri" panose="020F0502020204030204" pitchFamily="34" charset="0"/>
                <a:cs typeface="Times New Roman" panose="02020603050405020304" pitchFamily="18" charset="0"/>
              </a:rPr>
              <a:t>Varianta 2 nu garantează sustenabilitatea întreprinderilor sociale înființate pe baza sprijinului financiar oferit. Pentru ameliorarea acestei probleme se impun analize prealabile riguroase de oportunitate și sustenabilitate, planuri de afacere temeinice, precum și stabilirea unui set de indicatori în vederea monitorizării întreprinderii după înființare.</a:t>
            </a:r>
          </a:p>
          <a:p>
            <a:pPr algn="just">
              <a:lnSpc>
                <a:spcPct val="115000"/>
              </a:lnSpc>
            </a:pPr>
            <a:r>
              <a:rPr lang="ro-RO" sz="2300" dirty="0">
                <a:latin typeface="Times New Roman" panose="02020603050405020304" pitchFamily="18" charset="0"/>
                <a:cs typeface="Times New Roman" panose="02020603050405020304" pitchFamily="18" charset="0"/>
              </a:rPr>
              <a:t>● Varianta 2 nu rezolvă toate problemele cu care se confruntă întreprinderile sociale (ex. accesul dificil la piețele de desfacere). Cu toate acestea, fiind vorba doar de o variantă de soluționare, aceasta se limitează la o singură dimensiune a problemei generale identificate – lipsa accesului la finanțare - și nu propune soluționarea tuturor disfuncționalităților sectorului economiei sociale. O abordare exhaustivă ar impune trecerea de la </a:t>
            </a:r>
            <a:r>
              <a:rPr lang="ro-RO" sz="2300" i="1" dirty="0">
                <a:latin typeface="Times New Roman" panose="02020603050405020304" pitchFamily="18" charset="0"/>
                <a:cs typeface="Times New Roman" panose="02020603050405020304" pitchFamily="18" charset="0"/>
              </a:rPr>
              <a:t>politică publică</a:t>
            </a:r>
            <a:r>
              <a:rPr lang="ro-RO" sz="2300" dirty="0">
                <a:latin typeface="Times New Roman" panose="02020603050405020304" pitchFamily="18" charset="0"/>
                <a:cs typeface="Times New Roman" panose="02020603050405020304" pitchFamily="18" charset="0"/>
              </a:rPr>
              <a:t> la </a:t>
            </a:r>
            <a:r>
              <a:rPr lang="ro-RO" sz="2300" i="1" dirty="0">
                <a:latin typeface="Times New Roman" panose="02020603050405020304" pitchFamily="18" charset="0"/>
                <a:cs typeface="Times New Roman" panose="02020603050405020304" pitchFamily="18" charset="0"/>
              </a:rPr>
              <a:t>strategie națională</a:t>
            </a:r>
            <a:r>
              <a:rPr lang="ro-RO" sz="2300" dirty="0">
                <a:latin typeface="Times New Roman" panose="02020603050405020304" pitchFamily="18" charset="0"/>
                <a:cs typeface="Times New Roman" panose="02020603050405020304" pitchFamily="18" charset="0"/>
              </a:rPr>
              <a:t>.</a:t>
            </a:r>
          </a:p>
          <a:p>
            <a:pPr algn="just">
              <a:lnSpc>
                <a:spcPct val="115000"/>
              </a:lnSpc>
            </a:pPr>
            <a:r>
              <a:rPr lang="ro-RO" sz="2300" dirty="0">
                <a:latin typeface="Times New Roman" panose="02020603050405020304" pitchFamily="18" charset="0"/>
                <a:cs typeface="Times New Roman" panose="02020603050405020304" pitchFamily="18" charset="0"/>
              </a:rPr>
              <a:t>● Pe termen scurt, varianta 2 implică costuri financiare crescute. Pentru acoperirea cheltuielilor (1) s-ar putea redirecționa un anumit procent (ex. 0,1%) din impozitul pe venit către sectorul economiei sociale sau (2) s-ar putea întocmi un </a:t>
            </a:r>
            <a:r>
              <a:rPr lang="ro-RO" sz="2300" i="1" dirty="0">
                <a:latin typeface="Times New Roman" panose="02020603050405020304" pitchFamily="18" charset="0"/>
                <a:cs typeface="Times New Roman" panose="02020603050405020304" pitchFamily="18" charset="0"/>
              </a:rPr>
              <a:t>buget național pentru sprijinirea economiei sociale </a:t>
            </a:r>
            <a:r>
              <a:rPr lang="ro-RO" sz="2300" dirty="0">
                <a:latin typeface="Times New Roman" panose="02020603050405020304" pitchFamily="18" charset="0"/>
                <a:cs typeface="Times New Roman" panose="02020603050405020304" pitchFamily="18" charset="0"/>
              </a:rPr>
              <a:t>prin alocarea directă a unei sume din PIB.</a:t>
            </a:r>
            <a:endParaRPr lang="ro-RO" sz="23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126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4F4831D-8906-4642-A6BD-1C2ADC58331C}"/>
              </a:ext>
            </a:extLst>
          </p:cNvPr>
          <p:cNvSpPr/>
          <p:nvPr/>
        </p:nvSpPr>
        <p:spPr>
          <a:xfrm>
            <a:off x="266700" y="228600"/>
            <a:ext cx="11658600" cy="6786088"/>
          </a:xfrm>
          <a:prstGeom prst="rect">
            <a:avLst/>
          </a:prstGeom>
        </p:spPr>
        <p:txBody>
          <a:bodyPr wrap="square">
            <a:spAutoFit/>
          </a:bodyPr>
          <a:lstStyle/>
          <a:p>
            <a:pPr lvl="0" algn="just">
              <a:lnSpc>
                <a:spcPct val="115000"/>
              </a:lnSpc>
              <a:spcAft>
                <a:spcPts val="0"/>
              </a:spcAft>
            </a:pPr>
            <a:r>
              <a:rPr lang="ro-RO"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Impact</a:t>
            </a:r>
            <a:endParaRPr lang="ro-RO" sz="28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r>
              <a:rPr lang="ro-RO" sz="2200" dirty="0">
                <a:latin typeface="Times New Roman" panose="02020603050405020304" pitchFamily="18" charset="0"/>
                <a:ea typeface="Calibri" panose="020F0502020204030204" pitchFamily="34" charset="0"/>
                <a:cs typeface="Times New Roman" panose="02020603050405020304" pitchFamily="18" charset="0"/>
              </a:rPr>
              <a:t>Impactul social și economic favorabil al V2 se va resimți pe termen mediu și lung pe mai multe căi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457200" lvl="0" indent="-457200" algn="just">
              <a:lnSpc>
                <a:spcPct val="115000"/>
              </a:lnSpc>
              <a:spcAft>
                <a:spcPts val="0"/>
              </a:spcAft>
              <a:buFont typeface="Wingdings" panose="05000000000000000000" pitchFamily="2" charset="2"/>
              <a:buChar char="ü"/>
            </a:pPr>
            <a:r>
              <a:rPr lang="ro-RO" sz="2200" dirty="0">
                <a:latin typeface="Times New Roman" panose="02020603050405020304" pitchFamily="18" charset="0"/>
                <a:ea typeface="Calibri" panose="020F0502020204030204" pitchFamily="34" charset="0"/>
                <a:cs typeface="Times New Roman" panose="02020603050405020304" pitchFamily="18" charset="0"/>
              </a:rPr>
              <a:t>creșterea ratei de ocupare în rândul grupurilor vulnerabile va duce la </a:t>
            </a: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reducerea numărului persoanelor sărace/aflate în risc de sărăcie și excluziune socială</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ro-RO"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15000"/>
              </a:lnSpc>
              <a:spcAft>
                <a:spcPts val="0"/>
              </a:spcAft>
              <a:buFont typeface="Wingdings" panose="05000000000000000000" pitchFamily="2" charset="2"/>
              <a:buChar char="ü"/>
            </a:pPr>
            <a:r>
              <a:rPr lang="ro-RO" sz="2200" dirty="0">
                <a:latin typeface="Times New Roman" panose="02020603050405020304" pitchFamily="18" charset="0"/>
                <a:ea typeface="Calibri" panose="020F0502020204030204" pitchFamily="34" charset="0"/>
                <a:cs typeface="Times New Roman" panose="02020603050405020304" pitchFamily="18" charset="0"/>
              </a:rPr>
              <a:t>creșterea ratei de ocupare în rândul grupurilor vulnerabile va determina, odată cu integrarea acestora pe piața muncii, </a:t>
            </a: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reducerea costurilor necesare sistemului de asistență socială</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457200" lvl="0" indent="-457200" algn="just">
              <a:lnSpc>
                <a:spcPct val="115000"/>
              </a:lnSpc>
              <a:spcAft>
                <a:spcPts val="0"/>
              </a:spcAft>
              <a:buFont typeface="Wingdings" panose="05000000000000000000" pitchFamily="2" charset="2"/>
              <a:buChar char="ü"/>
            </a:pPr>
            <a:r>
              <a:rPr lang="ro-RO" sz="2200" dirty="0">
                <a:latin typeface="Times New Roman" panose="02020603050405020304" pitchFamily="18" charset="0"/>
                <a:ea typeface="Calibri" panose="020F0502020204030204" pitchFamily="34" charset="0"/>
                <a:cs typeface="Times New Roman" panose="02020603050405020304" pitchFamily="18" charset="0"/>
              </a:rPr>
              <a:t>dezvoltarea </a:t>
            </a: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antreprenoriatului</a:t>
            </a:r>
            <a:r>
              <a:rPr lang="ro-RO" sz="2200" dirty="0">
                <a:latin typeface="Times New Roman" panose="02020603050405020304" pitchFamily="18" charset="0"/>
                <a:ea typeface="Calibri" panose="020F0502020204030204" pitchFamily="34" charset="0"/>
                <a:cs typeface="Times New Roman" panose="02020603050405020304" pitchFamily="18" charset="0"/>
              </a:rPr>
              <a:t> în comunitățile sărace, crearea de noi locuri de muncă, apariția de noi piețe locale, impact asupra bugetului local prin taxe și impozite</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ro-RO"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15000"/>
              </a:lnSpc>
              <a:spcAft>
                <a:spcPts val="0"/>
              </a:spcAft>
              <a:buFont typeface="Wingdings" panose="05000000000000000000" pitchFamily="2" charset="2"/>
              <a:buChar char="ü"/>
            </a:pPr>
            <a:r>
              <a:rPr lang="ro-RO" sz="2200" dirty="0">
                <a:latin typeface="Times New Roman" panose="02020603050405020304" pitchFamily="18" charset="0"/>
                <a:ea typeface="Calibri" panose="020F0502020204030204" pitchFamily="34" charset="0"/>
                <a:cs typeface="Times New Roman" panose="02020603050405020304" pitchFamily="18" charset="0"/>
              </a:rPr>
              <a:t>întreprinderile sociale favorizează </a:t>
            </a: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inovația socială și valorificarea potențialului local</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ro-RO" sz="22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r>
              <a:rPr lang="ro-RO" sz="2200" dirty="0">
                <a:latin typeface="Times New Roman" panose="02020603050405020304" pitchFamily="18" charset="0"/>
                <a:ea typeface="Calibri" panose="020F0502020204030204" pitchFamily="34" charset="0"/>
                <a:cs typeface="Times New Roman" panose="02020603050405020304" pitchFamily="18" charset="0"/>
              </a:rPr>
              <a:t>Pe termen medu și lung, costurile vor fi amortizate prin reducerea cheltuielilor necesare sistemului de asistență socială. Potrivit Agenţiei Naţionale pentru Plăţi şi Inspecţie Socială (ANPIS), în martie 2018 au beneficiat de venit minim garantat puţin peste 216.000 de persoane. 275 de lei a fost, în medie, valoarea ajutorului acordat de stat. </a:t>
            </a: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Extinderea structurilor de economie socială de la 80 la 8000, cu un număr mediu de doar 2 angajați foști beneficiari de venit minim garantat/ întreprindere, ar echivala cu inserția pe piața muncii a 16000 dintre aceștia și reducerea cheltuielilor aferente ajutoarelor sociale cu aproximativ 4400 000 de lei.</a:t>
            </a:r>
          </a:p>
          <a:p>
            <a:pPr lvl="0" algn="just">
              <a:lnSpc>
                <a:spcPct val="115000"/>
              </a:lnSpc>
              <a:spcAft>
                <a:spcPts val="0"/>
              </a:spcAft>
            </a:pPr>
            <a:endParaRPr lang="ro-RO" sz="2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5741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CE2F3FB-A319-448E-87E3-EFF80B4D202D}"/>
              </a:ext>
            </a:extLst>
          </p:cNvPr>
          <p:cNvSpPr/>
          <p:nvPr/>
        </p:nvSpPr>
        <p:spPr>
          <a:xfrm>
            <a:off x="381000" y="318400"/>
            <a:ext cx="6858000" cy="1938992"/>
          </a:xfrm>
          <a:prstGeom prst="rect">
            <a:avLst/>
          </a:prstGeom>
        </p:spPr>
        <p:txBody>
          <a:bodyPr wrap="square">
            <a:spAutoFit/>
          </a:bodyPr>
          <a:lstStyle/>
          <a:p>
            <a:pPr algn="just"/>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Exemplul</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G</a:t>
            </a:r>
            <a:r>
              <a:rPr lang="ro-RO"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rădina </a:t>
            </a:r>
            <a:r>
              <a:rPr lang="ro-RO"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 Roselo </a:t>
            </a:r>
            <a:r>
              <a:rPr lang="ro-RO" sz="2000" dirty="0">
                <a:latin typeface="Times New Roman" panose="02020603050405020304" pitchFamily="18" charset="0"/>
                <a:ea typeface="Calibri" panose="020F0502020204030204" pitchFamily="34" charset="0"/>
                <a:cs typeface="Times New Roman" panose="02020603050405020304" pitchFamily="18" charset="0"/>
              </a:rPr>
              <a:t>din orașul Trieste, Italia, cuprinde peste 5000 de soiuri de trandafiri aduși din Europa, America și Japonia. La plantarea și îngrijirea florilor au fost implicate zeci de persoane cu dizabilități. Actualmente, grădina de trandafiri este una dintre cele mai importante atracții turistice ale orașului, continuând să funcționeze ca întreprindere socială.</a:t>
            </a:r>
            <a:endParaRPr lang="en-US" sz="2000" dirty="0"/>
          </a:p>
        </p:txBody>
      </p:sp>
      <p:pic>
        <p:nvPicPr>
          <p:cNvPr id="3074" name="Picture 2" descr="Roseto Fineschi 3">
            <a:extLst>
              <a:ext uri="{FF2B5EF4-FFF2-40B4-BE49-F238E27FC236}">
                <a16:creationId xmlns:a16="http://schemas.microsoft.com/office/drawing/2014/main" xmlns="" id="{EC05B3B0-1BEC-4748-8DF3-A6FB30B5C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68038"/>
            <a:ext cx="4191000" cy="2277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2F64DBD1-8955-4B22-AEB4-116AE88B87D8}"/>
              </a:ext>
            </a:extLst>
          </p:cNvPr>
          <p:cNvSpPr/>
          <p:nvPr/>
        </p:nvSpPr>
        <p:spPr>
          <a:xfrm>
            <a:off x="301598" y="2496330"/>
            <a:ext cx="11464447" cy="1938992"/>
          </a:xfrm>
          <a:prstGeom prst="rect">
            <a:avLst/>
          </a:prstGeom>
        </p:spPr>
        <p:txBody>
          <a:bodyPr wrap="square">
            <a:spAutoFit/>
          </a:bodyPr>
          <a:lstStyle/>
          <a:p>
            <a:pPr algn="just"/>
            <a:r>
              <a:rPr 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Exemplul</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Trieste la Bora</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înființată</a:t>
            </a:r>
            <a:r>
              <a:rPr lang="en-US" sz="2000" dirty="0">
                <a:latin typeface="Times New Roman" panose="02020603050405020304" pitchFamily="18" charset="0"/>
                <a:ea typeface="Calibri" panose="020F0502020204030204" pitchFamily="34" charset="0"/>
                <a:cs typeface="Times New Roman" panose="02020603050405020304" pitchFamily="18" charset="0"/>
              </a:rPr>
              <a:t> pe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baza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parteneriat</a:t>
            </a:r>
            <a:r>
              <a:rPr lang="en-US" sz="2000" dirty="0">
                <a:latin typeface="Times New Roman" panose="02020603050405020304" pitchFamily="18" charset="0"/>
                <a:ea typeface="Calibri" panose="020F0502020204030204" pitchFamily="34" charset="0"/>
                <a:cs typeface="Times New Roman" panose="02020603050405020304" pitchFamily="18" charset="0"/>
              </a:rPr>
              <a:t> public-</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privat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ro-RO" sz="2000" dirty="0">
                <a:latin typeface="Times New Roman" panose="02020603050405020304" pitchFamily="18" charset="0"/>
                <a:ea typeface="Calibri" panose="020F0502020204030204" pitchFamily="34" charset="0"/>
                <a:cs typeface="Times New Roman" panose="02020603050405020304" pitchFamily="18" charset="0"/>
              </a:rPr>
              <a:t> întreprinderea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colectează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vinde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a:latin typeface="Times New Roman" panose="02020603050405020304" pitchFamily="18" charset="0"/>
                <a:ea typeface="Calibri" panose="020F0502020204030204" pitchFamily="34" charset="0"/>
                <a:cs typeface="Times New Roman" panose="02020603050405020304" pitchFamily="18" charset="0"/>
              </a:rPr>
              <a:t>produse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artizanale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sprijinirea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persoanelor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aparținând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grupurilor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vulnerabile</a:t>
            </a:r>
            <a:r>
              <a:rPr lang="en-US" sz="2000" dirty="0">
                <a:latin typeface="Times New Roman" panose="02020603050405020304" pitchFamily="18" charset="0"/>
                <a:ea typeface="Calibri" panose="020F0502020204030204" pitchFamily="34" charset="0"/>
                <a:cs typeface="Times New Roman" panose="02020603050405020304" pitchFamily="18" charset="0"/>
              </a:rPr>
              <a:t> din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oraș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ateliere</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aparțin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multor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companii</a:t>
            </a:r>
            <a:r>
              <a:rPr lang="en-US" sz="2000" dirty="0">
                <a:latin typeface="Times New Roman" panose="02020603050405020304" pitchFamily="18" charset="0"/>
                <a:ea typeface="Calibri" panose="020F0502020204030204" pitchFamily="34" charset="0"/>
                <a:cs typeface="Times New Roman" panose="02020603050405020304" pitchFamily="18" charset="0"/>
              </a:rPr>
              <a:t> private)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lucrează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persoane</a:t>
            </a:r>
            <a:r>
              <a:rPr lang="en-US" sz="2000" dirty="0">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fără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dizabilități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Toate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produsele</a:t>
            </a:r>
            <a:r>
              <a:rPr lang="en-US" sz="2000" dirty="0">
                <a:latin typeface="Times New Roman" panose="02020603050405020304" pitchFamily="18" charset="0"/>
                <a:ea typeface="Calibri" panose="020F0502020204030204" pitchFamily="34" charset="0"/>
                <a:cs typeface="Times New Roman" panose="02020603050405020304" pitchFamily="18" charset="0"/>
              </a:rPr>
              <a:t> sunt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colectate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transportate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showroom-ul din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centrul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vechi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iar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mare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parte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veniturilor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redistribuită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către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angajații</a:t>
            </a:r>
            <a:r>
              <a:rPr lang="en-US" sz="2000" dirty="0">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dizabilități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reinvestită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extinderea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proiectului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consolidarea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rețele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extinse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ateliere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partenere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p>
        </p:txBody>
      </p:sp>
      <p:pic>
        <p:nvPicPr>
          <p:cNvPr id="7" name="Picture 6">
            <a:extLst>
              <a:ext uri="{FF2B5EF4-FFF2-40B4-BE49-F238E27FC236}">
                <a16:creationId xmlns:a16="http://schemas.microsoft.com/office/drawing/2014/main" xmlns="" id="{A9A1375E-BA0A-4020-A1BD-EA11A62DB50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0" y="4435322"/>
            <a:ext cx="4447645" cy="2209800"/>
          </a:xfrm>
          <a:prstGeom prst="rect">
            <a:avLst/>
          </a:prstGeom>
        </p:spPr>
      </p:pic>
      <p:pic>
        <p:nvPicPr>
          <p:cNvPr id="8" name="Picture 7">
            <a:extLst>
              <a:ext uri="{FF2B5EF4-FFF2-40B4-BE49-F238E27FC236}">
                <a16:creationId xmlns:a16="http://schemas.microsoft.com/office/drawing/2014/main" xmlns="" id="{525C54B5-7C8F-48A7-AC1C-B4CB18A5C1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05600" y="4486319"/>
            <a:ext cx="4114800" cy="2215019"/>
          </a:xfrm>
          <a:prstGeom prst="rect">
            <a:avLst/>
          </a:prstGeom>
        </p:spPr>
      </p:pic>
    </p:spTree>
    <p:extLst>
      <p:ext uri="{BB962C8B-B14F-4D97-AF65-F5344CB8AC3E}">
        <p14:creationId xmlns:p14="http://schemas.microsoft.com/office/powerpoint/2010/main" val="3243542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87CDBAF-4EF7-45CD-849B-FB057A8CA618}"/>
              </a:ext>
            </a:extLst>
          </p:cNvPr>
          <p:cNvSpPr txBox="1">
            <a:spLocks/>
          </p:cNvSpPr>
          <p:nvPr/>
        </p:nvSpPr>
        <p:spPr>
          <a:xfrm>
            <a:off x="228600" y="228600"/>
            <a:ext cx="115443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ro-RO" sz="2400" b="1" dirty="0">
                <a:solidFill>
                  <a:srgbClr val="FF0000"/>
                </a:solidFill>
                <a:latin typeface="Times New Roman" panose="02020603050405020304" pitchFamily="18" charset="0"/>
                <a:cs typeface="Times New Roman" panose="02020603050405020304" pitchFamily="18" charset="0"/>
              </a:rPr>
              <a:t>V.3. Implementarea unui pachet de măsuri pentru creșterea gradului de informare a populației privind economia socială cu păstrarea cadrului legislativ actual în domeniu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AE574B48-CBFF-4509-8D3F-D90BA0EFB6E1}"/>
              </a:ext>
            </a:extLst>
          </p:cNvPr>
          <p:cNvSpPr/>
          <p:nvPr/>
        </p:nvSpPr>
        <p:spPr>
          <a:xfrm>
            <a:off x="228600" y="1371600"/>
            <a:ext cx="11544300" cy="5381858"/>
          </a:xfrm>
          <a:prstGeom prst="rect">
            <a:avLst/>
          </a:prstGeom>
        </p:spPr>
        <p:txBody>
          <a:bodyPr wrap="square">
            <a:spAutoFit/>
          </a:bodyPr>
          <a:lstStyle/>
          <a:p>
            <a:pPr algn="just"/>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Etape</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o-RO"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Familiarizarea elevilor </a:t>
            </a:r>
            <a:r>
              <a:rPr lang="ro-RO" sz="2300" dirty="0">
                <a:latin typeface="Times New Roman" panose="02020603050405020304" pitchFamily="18" charset="0"/>
                <a:ea typeface="Calibri" panose="020F0502020204030204" pitchFamily="34" charset="0"/>
                <a:cs typeface="Times New Roman" panose="02020603050405020304" pitchFamily="18" charset="0"/>
              </a:rPr>
              <a:t>cu specificul economiei sociale și cu modalitățile de înființare și funcționare a întreprinderilor sociale.</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sz="2300" dirty="0">
                <a:latin typeface="Times New Roman" panose="02020603050405020304" pitchFamily="18" charset="0"/>
                <a:ea typeface="Calibri" panose="020F0502020204030204" pitchFamily="34" charset="0"/>
                <a:cs typeface="Times New Roman" panose="02020603050405020304" pitchFamily="18" charset="0"/>
              </a:rPr>
              <a:t>Această activitate se obiectivează în:</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ro-RO" sz="2300" dirty="0">
                <a:latin typeface="Times New Roman" panose="02020603050405020304" pitchFamily="18" charset="0"/>
                <a:ea typeface="Calibri" panose="020F0502020204030204" pitchFamily="34" charset="0"/>
                <a:cs typeface="Times New Roman" panose="02020603050405020304" pitchFamily="18" charset="0"/>
              </a:rPr>
              <a:t>introducerea unui capitol de “Economie socială” în programa disciplinei </a:t>
            </a:r>
            <a:r>
              <a:rPr lang="ro-RO" sz="2300" i="1" dirty="0">
                <a:latin typeface="Times New Roman" panose="02020603050405020304" pitchFamily="18" charset="0"/>
                <a:ea typeface="Calibri" panose="020F0502020204030204" pitchFamily="34" charset="0"/>
                <a:cs typeface="Times New Roman" panose="02020603050405020304" pitchFamily="18" charset="0"/>
              </a:rPr>
              <a:t>Economie</a:t>
            </a:r>
            <a:r>
              <a:rPr lang="ro-RO" sz="2300" dirty="0">
                <a:latin typeface="Times New Roman" panose="02020603050405020304" pitchFamily="18" charset="0"/>
                <a:ea typeface="Calibri" panose="020F0502020204030204" pitchFamily="34" charset="0"/>
                <a:cs typeface="Times New Roman" panose="02020603050405020304" pitchFamily="18" charset="0"/>
              </a:rPr>
              <a:t>, clasa a XI-a;</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ro-RO" sz="2300" dirty="0">
                <a:latin typeface="Times New Roman" panose="02020603050405020304" pitchFamily="18" charset="0"/>
                <a:ea typeface="Calibri" panose="020F0502020204030204" pitchFamily="34" charset="0"/>
                <a:cs typeface="Times New Roman" panose="02020603050405020304" pitchFamily="18" charset="0"/>
              </a:rPr>
              <a:t>introducerea unui capitol de “Antreprenoriat social” în programa disciplinei </a:t>
            </a:r>
            <a:r>
              <a:rPr lang="ro-RO" sz="2300" i="1" dirty="0">
                <a:latin typeface="Times New Roman" panose="02020603050405020304" pitchFamily="18" charset="0"/>
                <a:ea typeface="Calibri" panose="020F0502020204030204" pitchFamily="34" charset="0"/>
                <a:cs typeface="Times New Roman" panose="02020603050405020304" pitchFamily="18" charset="0"/>
              </a:rPr>
              <a:t>Educație Antreprenorială</a:t>
            </a:r>
            <a:r>
              <a:rPr lang="ro-RO" sz="2300" dirty="0">
                <a:latin typeface="Times New Roman" panose="02020603050405020304" pitchFamily="18" charset="0"/>
                <a:ea typeface="Calibri" panose="020F0502020204030204" pitchFamily="34" charset="0"/>
                <a:cs typeface="Times New Roman" panose="02020603050405020304" pitchFamily="18" charset="0"/>
              </a:rPr>
              <a:t>, clasa a X-a.</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ro-RO" sz="2300" dirty="0">
                <a:latin typeface="Times New Roman" panose="02020603050405020304" pitchFamily="18" charset="0"/>
                <a:ea typeface="Calibri" panose="020F0502020204030204" pitchFamily="34" charset="0"/>
                <a:cs typeface="Times New Roman" panose="02020603050405020304" pitchFamily="18" charset="0"/>
              </a:rPr>
              <a:t>Implementarea, la nivel local, a unor </a:t>
            </a:r>
            <a:r>
              <a:rPr lang="ro-RO"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programe gratuite de consiliere/informare </a:t>
            </a:r>
            <a:r>
              <a:rPr lang="ro-RO" sz="2300" dirty="0">
                <a:latin typeface="Times New Roman" panose="02020603050405020304" pitchFamily="18" charset="0"/>
                <a:ea typeface="Calibri" panose="020F0502020204030204" pitchFamily="34" charset="0"/>
                <a:cs typeface="Times New Roman" panose="02020603050405020304" pitchFamily="18" charset="0"/>
              </a:rPr>
              <a:t>destinate potențialilor antreprenori sociali prin intermediul centrelor de consiliere și orientare în carieră, în cadrul cărora să fie prezentate principalele etape ce trebuie parcurse pentru înființarea întreprinderilor sociale și oportunitățile de finanțare existente (cu precădere instruire în vederea obținerii finanțării prin fonduri structurale). </a:t>
            </a:r>
            <a:endParaRPr lang="en-US" sz="2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8298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9829800" cy="944562"/>
          </a:xfrm>
        </p:spPr>
        <p:txBody>
          <a:bodyPr>
            <a:noAutofit/>
          </a:bodyPr>
          <a:lstStyle/>
          <a:p>
            <a:r>
              <a:rPr lang="ro-RO" sz="3600" b="1" dirty="0">
                <a:solidFill>
                  <a:srgbClr val="FF0000"/>
                </a:solidFill>
                <a:latin typeface="Times New Roman" panose="02020603050405020304" pitchFamily="18" charset="0"/>
                <a:cs typeface="Times New Roman" panose="02020603050405020304" pitchFamily="18" charset="0"/>
              </a:rPr>
              <a:t>Introducere</a:t>
            </a:r>
            <a:br>
              <a:rPr lang="ro-RO" sz="3600" b="1" dirty="0">
                <a:solidFill>
                  <a:srgbClr val="FF0000"/>
                </a:solidFill>
                <a:latin typeface="Times New Roman" panose="02020603050405020304" pitchFamily="18" charset="0"/>
                <a:cs typeface="Times New Roman" panose="02020603050405020304" pitchFamily="18" charset="0"/>
              </a:rPr>
            </a:br>
            <a:r>
              <a:rPr lang="ro-RO" sz="3600" b="1" dirty="0">
                <a:solidFill>
                  <a:srgbClr val="FF0000"/>
                </a:solidFill>
                <a:latin typeface="Times New Roman" panose="02020603050405020304" pitchFamily="18" charset="0"/>
                <a:cs typeface="Times New Roman" panose="02020603050405020304" pitchFamily="18" charset="0"/>
              </a:rPr>
              <a:t>Cadrul general al propunerii de politică publică</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8056ADC9-19A9-4B88-A60C-84FEB894EDAD}"/>
              </a:ext>
            </a:extLst>
          </p:cNvPr>
          <p:cNvSpPr>
            <a:spLocks noGrp="1"/>
          </p:cNvSpPr>
          <p:nvPr>
            <p:ph idx="1"/>
          </p:nvPr>
        </p:nvSpPr>
        <p:spPr>
          <a:xfrm>
            <a:off x="304800" y="1676400"/>
            <a:ext cx="11353800" cy="4876800"/>
          </a:xfrm>
        </p:spPr>
        <p:txBody>
          <a:bodyPr>
            <a:normAutofit fontScale="85000" lnSpcReduction="20000"/>
          </a:bodyPr>
          <a:lstStyle/>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este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structurat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în următoarele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secțiuni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Identificarea</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ro-RO" i="1" dirty="0">
                <a:latin typeface="Times New Roman" panose="02020603050405020304" pitchFamily="18" charset="0"/>
                <a:ea typeface="Calibri" panose="020F0502020204030204" pitchFamily="34" charset="0"/>
                <a:cs typeface="Times New Roman" panose="02020603050405020304" pitchFamily="18" charset="0"/>
              </a:rPr>
              <a:t>și descrierea </a:t>
            </a:r>
            <a:r>
              <a:rPr lang="en-US" i="1" dirty="0" err="1">
                <a:latin typeface="Times New Roman" panose="02020603050405020304" pitchFamily="18" charset="0"/>
                <a:ea typeface="Calibri" panose="020F0502020204030204" pitchFamily="34" charset="0"/>
                <a:cs typeface="Times New Roman" panose="02020603050405020304" pitchFamily="18" charset="0"/>
              </a:rPr>
              <a:t>problemei</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Scopul</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și</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obiectivele</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propunerii</a:t>
            </a:r>
            <a:r>
              <a:rPr lang="en-US" i="1" dirty="0">
                <a:latin typeface="Times New Roman" panose="02020603050405020304" pitchFamily="18" charset="0"/>
                <a:ea typeface="Calibri" panose="020F0502020204030204" pitchFamily="34" charset="0"/>
                <a:cs typeface="Times New Roman" panose="02020603050405020304" pitchFamily="18" charset="0"/>
              </a:rPr>
              <a:t> de </a:t>
            </a:r>
            <a:r>
              <a:rPr lang="en-US" i="1" dirty="0" err="1">
                <a:latin typeface="Times New Roman" panose="02020603050405020304" pitchFamily="18" charset="0"/>
                <a:ea typeface="Calibri" panose="020F0502020204030204" pitchFamily="34" charset="0"/>
                <a:cs typeface="Times New Roman" panose="02020603050405020304" pitchFamily="18" charset="0"/>
              </a:rPr>
              <a:t>politică</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publică</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Variante</a:t>
            </a:r>
            <a:r>
              <a:rPr lang="en-US" i="1" dirty="0">
                <a:latin typeface="Times New Roman" panose="02020603050405020304" pitchFamily="18" charset="0"/>
                <a:ea typeface="Calibri" panose="020F0502020204030204" pitchFamily="34" charset="0"/>
                <a:cs typeface="Times New Roman" panose="02020603050405020304" pitchFamily="18" charset="0"/>
              </a:rPr>
              <a:t> de </a:t>
            </a:r>
            <a:r>
              <a:rPr lang="en-US" i="1" dirty="0" err="1">
                <a:latin typeface="Times New Roman" panose="02020603050405020304" pitchFamily="18" charset="0"/>
                <a:ea typeface="Calibri" panose="020F0502020204030204" pitchFamily="34" charset="0"/>
                <a:cs typeface="Times New Roman" panose="02020603050405020304" pitchFamily="18" charset="0"/>
              </a:rPr>
              <a:t>soluționare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identificarea</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problemei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au </a:t>
            </a:r>
            <a:r>
              <a:rPr lang="en-US" dirty="0" err="1">
                <a:latin typeface="Times New Roman" panose="02020603050405020304" pitchFamily="18" charset="0"/>
                <a:ea typeface="Calibri" panose="020F0502020204030204" pitchFamily="34" charset="0"/>
                <a:cs typeface="Times New Roman" panose="02020603050405020304" pitchFamily="18" charset="0"/>
              </a:rPr>
              <a:t>fost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utilizate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metoda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arborelui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problemei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analiza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statistică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sistemică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analize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secundare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valorificarea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rezultatelor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cercetări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recente</a:t>
            </a:r>
            <a:r>
              <a:rPr lang="en-US" dirty="0">
                <a:latin typeface="Times New Roman" panose="02020603050405020304" pitchFamily="18" charset="0"/>
                <a:ea typeface="Calibri" panose="020F0502020204030204" pitchFamily="34" charset="0"/>
                <a:cs typeface="Times New Roman" panose="02020603050405020304" pitchFamily="18" charset="0"/>
              </a:rPr>
              <a:t> din </a:t>
            </a:r>
            <a:r>
              <a:rPr lang="en-US"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fiecare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variantă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s-au </a:t>
            </a:r>
            <a:r>
              <a:rPr lang="en-US" dirty="0" err="1">
                <a:latin typeface="Times New Roman" panose="02020603050405020304" pitchFamily="18" charset="0"/>
                <a:ea typeface="Calibri" panose="020F0502020204030204" pitchFamily="34" charset="0"/>
                <a:cs typeface="Times New Roman" panose="02020603050405020304" pitchFamily="18" charset="0"/>
              </a:rPr>
              <a:t>analizat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avantajele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dezavantajele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corelarea</a:t>
            </a:r>
            <a:r>
              <a:rPr lang="en-US" dirty="0">
                <a:latin typeface="Times New Roman" panose="02020603050405020304" pitchFamily="18" charset="0"/>
                <a:ea typeface="Calibri" panose="020F0502020204030204" pitchFamily="34" charset="0"/>
                <a:cs typeface="Times New Roman" panose="02020603050405020304" pitchFamily="18" charset="0"/>
              </a:rPr>
              <a:t> cu </a:t>
            </a:r>
            <a:r>
              <a:rPr lang="en-US" dirty="0" err="1">
                <a:latin typeface="Times New Roman" panose="02020603050405020304" pitchFamily="18" charset="0"/>
                <a:ea typeface="Calibri" panose="020F0502020204030204" pitchFamily="34" charset="0"/>
                <a:cs typeface="Times New Roman" panose="02020603050405020304" pitchFamily="18" charset="0"/>
              </a:rPr>
              <a:t>obiectivele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asumate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impactul</a:t>
            </a:r>
            <a:r>
              <a:rPr lang="ro-RO" dirty="0">
                <a:latin typeface="Times New Roman" panose="02020603050405020304" pitchFamily="18" charset="0"/>
                <a:ea typeface="Calibri" panose="020F0502020204030204" pitchFamily="34" charset="0"/>
                <a:cs typeface="Times New Roman" panose="02020603050405020304" pitchFamily="18" charset="0"/>
              </a:rPr>
              <a:t>. În prezentare s-a optat pentru o expunere mai detaliată a variantei recomandate.</a:t>
            </a:r>
            <a:endParaRPr lang="ro-RO"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rPr>
              <a:t>Proiectul</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propunere</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politică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publică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însumează</a:t>
            </a:r>
            <a:r>
              <a:rPr lang="ro-RO" dirty="0">
                <a:latin typeface="Times New Roman" panose="02020603050405020304" pitchFamily="18" charset="0"/>
                <a:ea typeface="Calibri" panose="020F0502020204030204" pitchFamily="34" charset="0"/>
              </a:rPr>
              <a:t> fără anexe</a:t>
            </a:r>
            <a:r>
              <a:rPr lang="en-US" dirty="0">
                <a:latin typeface="Times New Roman" panose="02020603050405020304" pitchFamily="18" charset="0"/>
                <a:ea typeface="Calibri" panose="020F0502020204030204" pitchFamily="34" charset="0"/>
              </a:rPr>
              <a:t> </a:t>
            </a:r>
            <a:r>
              <a:rPr lang="en-US" b="1" dirty="0">
                <a:solidFill>
                  <a:srgbClr val="FF0000"/>
                </a:solidFill>
                <a:latin typeface="Times New Roman" panose="02020603050405020304" pitchFamily="18" charset="0"/>
                <a:ea typeface="Calibri" panose="020F0502020204030204" pitchFamily="34" charset="0"/>
              </a:rPr>
              <a:t>19 </a:t>
            </a:r>
            <a:r>
              <a:rPr lang="en-US" b="1" dirty="0" err="1">
                <a:solidFill>
                  <a:srgbClr val="FF0000"/>
                </a:solidFill>
                <a:latin typeface="Times New Roman" panose="02020603050405020304" pitchFamily="18" charset="0"/>
                <a:ea typeface="Calibri" panose="020F0502020204030204" pitchFamily="34" charset="0"/>
              </a:rPr>
              <a:t>pagini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limita</a:t>
            </a:r>
            <a:r>
              <a:rPr lang="en-US" dirty="0">
                <a:latin typeface="Times New Roman" panose="02020603050405020304" pitchFamily="18" charset="0"/>
                <a:ea typeface="Calibri" panose="020F0502020204030204" pitchFamily="34" charset="0"/>
              </a:rPr>
              <a:t> </a:t>
            </a:r>
            <a:r>
              <a:rPr lang="ro-RO" dirty="0">
                <a:latin typeface="Times New Roman" panose="02020603050405020304" pitchFamily="18" charset="0"/>
                <a:ea typeface="Calibri" panose="020F0502020204030204" pitchFamily="34" charset="0"/>
              </a:rPr>
              <a:t>maximă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legală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fiind</a:t>
            </a:r>
            <a:r>
              <a:rPr lang="en-US" dirty="0">
                <a:latin typeface="Times New Roman" panose="02020603050405020304" pitchFamily="18" charset="0"/>
                <a:ea typeface="Calibri" panose="020F0502020204030204" pitchFamily="34" charset="0"/>
              </a:rPr>
              <a:t> de 20 de </a:t>
            </a:r>
            <a:r>
              <a:rPr lang="en-US" dirty="0" err="1">
                <a:latin typeface="Times New Roman" panose="02020603050405020304" pitchFamily="18" charset="0"/>
                <a:ea typeface="Calibri" panose="020F0502020204030204" pitchFamily="34" charset="0"/>
              </a:rPr>
              <a:t>pagini</a:t>
            </a:r>
            <a:r>
              <a:rPr lang="en-US" dirty="0">
                <a:latin typeface="Times New Roman" panose="02020603050405020304" pitchFamily="18" charset="0"/>
                <a:ea typeface="Calibri" panose="020F0502020204030204" pitchFamily="34" charset="0"/>
              </a:rPr>
              <a:t> f</a:t>
            </a:r>
            <a:r>
              <a:rPr lang="ro-RO" dirty="0">
                <a:latin typeface="Times New Roman" panose="02020603050405020304" pitchFamily="18" charset="0"/>
                <a:ea typeface="Calibri" panose="020F0502020204030204" pitchFamily="34" charset="0"/>
              </a:rPr>
              <a:t>ără anexe</a:t>
            </a:r>
            <a:r>
              <a:rPr lang="en-US"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53506424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FA44D5A-F20E-4107-8361-20DC2245EED5}"/>
              </a:ext>
            </a:extLst>
          </p:cNvPr>
          <p:cNvSpPr/>
          <p:nvPr/>
        </p:nvSpPr>
        <p:spPr>
          <a:xfrm>
            <a:off x="323850" y="381000"/>
            <a:ext cx="11544300" cy="6229398"/>
          </a:xfrm>
          <a:prstGeom prst="rect">
            <a:avLst/>
          </a:prstGeom>
        </p:spPr>
        <p:txBody>
          <a:bodyPr wrap="square">
            <a:spAutoFit/>
          </a:bodyPr>
          <a:lstStyle/>
          <a:p>
            <a:pPr algn="just">
              <a:lnSpc>
                <a:spcPct val="115000"/>
              </a:lnSpc>
              <a:spcAft>
                <a:spcPts val="0"/>
              </a:spcAft>
            </a:pP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ro-RO" sz="2400" dirty="0">
                <a:latin typeface="Times New Roman" panose="02020603050405020304" pitchFamily="18" charset="0"/>
                <a:ea typeface="Calibri" panose="020F0502020204030204" pitchFamily="34" charset="0"/>
                <a:cs typeface="Times New Roman" panose="02020603050405020304" pitchFamily="18" charset="0"/>
              </a:rPr>
              <a:t>Acestea pot fi însoțite de măsuri de </a:t>
            </a:r>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motivare și atragere a potențialilor antreprenori și persoane vulnerabile din comunitate</a:t>
            </a:r>
            <a:r>
              <a:rPr lang="ro-RO" sz="2400" dirty="0">
                <a:latin typeface="Times New Roman" panose="02020603050405020304" pitchFamily="18" charset="0"/>
                <a:ea typeface="Calibri" panose="020F0502020204030204" pitchFamily="34" charset="0"/>
                <a:cs typeface="Times New Roman" panose="02020603050405020304" pitchFamily="18" charset="0"/>
              </a:rPr>
              <a:t>, de pildă prin intermediul animatorilor comunitari sau mobilizarea liderilor locali.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2400" b="1" dirty="0">
                <a:solidFill>
                  <a:srgbClr val="FF0000"/>
                </a:solidFill>
                <a:latin typeface="Times New Roman" panose="02020603050405020304" pitchFamily="18" charset="0"/>
                <a:ea typeface="Calibri" panose="020F0502020204030204" pitchFamily="34" charset="0"/>
              </a:rPr>
              <a:t>4) </a:t>
            </a:r>
            <a:r>
              <a:rPr lang="ro-RO" sz="2400" dirty="0">
                <a:latin typeface="Times New Roman" panose="02020603050405020304" pitchFamily="18" charset="0"/>
                <a:ea typeface="Calibri" panose="020F0502020204030204" pitchFamily="34" charset="0"/>
              </a:rPr>
              <a:t>Conceperea și publicarea unui </a:t>
            </a:r>
            <a:r>
              <a:rPr lang="ro-RO" sz="2400" b="1" i="1" dirty="0">
                <a:solidFill>
                  <a:srgbClr val="FF0000"/>
                </a:solidFill>
                <a:latin typeface="Times New Roman" panose="02020603050405020304" pitchFamily="18" charset="0"/>
                <a:ea typeface="Calibri" panose="020F0502020204030204" pitchFamily="34" charset="0"/>
              </a:rPr>
              <a:t>Ghid al antreprenorului social</a:t>
            </a:r>
            <a:r>
              <a:rPr lang="ro-RO" sz="2400" dirty="0">
                <a:latin typeface="Times New Roman" panose="02020603050405020304" pitchFamily="18" charset="0"/>
                <a:ea typeface="Calibri" panose="020F0502020204030204" pitchFamily="34" charset="0"/>
              </a:rPr>
              <a:t>, care să fie distribuit persoanelor și instituțiilor interesate și să prezinte informații vizând sectorul economiei sociale, modelele de bune practici, structurile legale funcționale în România, oportunități de finanțare existente în prezent, instrucțiuni pentru elaborarea planului de afaceri, elemente de marketing social. </a:t>
            </a:r>
          </a:p>
          <a:p>
            <a:pPr algn="just"/>
            <a:endParaRPr lang="ro-RO" sz="2400" dirty="0">
              <a:latin typeface="Times New Roman" panose="02020603050405020304" pitchFamily="18" charset="0"/>
              <a:ea typeface="Calibri" panose="020F0502020204030204" pitchFamily="34" charset="0"/>
            </a:endParaRPr>
          </a:p>
          <a:p>
            <a:pPr algn="just"/>
            <a:r>
              <a:rPr lang="ro-RO" sz="2800" b="1" dirty="0">
                <a:solidFill>
                  <a:srgbClr val="FF0000"/>
                </a:solidFill>
                <a:latin typeface="Times New Roman" panose="02020603050405020304" pitchFamily="18" charset="0"/>
                <a:ea typeface="Calibri" panose="020F0502020204030204" pitchFamily="34" charset="0"/>
              </a:rPr>
              <a:t>Avantaje</a:t>
            </a:r>
          </a:p>
          <a:p>
            <a:pPr algn="just"/>
            <a:r>
              <a:rPr lang="ro-RO" sz="2400" dirty="0">
                <a:latin typeface="Times New Roman" panose="02020603050405020304" pitchFamily="18" charset="0"/>
                <a:ea typeface="Calibri" panose="020F0502020204030204" pitchFamily="34" charset="0"/>
              </a:rPr>
              <a:t>V3 urmărește dezvoltarea economiei sociale pe termen mediu și lung, pornind de la premisa rolului educației și formării competențelor antreprenoriale în dezvoltarea sectorului. Dezvoltarea și consolidarea unui set de abilități și competențe  de antreprenoriat social subsumează o abordare pe termen lung a problematicii, ceea ce implică o glisare a accentului de pe nevoile imediate ale întreprinzătorilor sociali către formarea generațiilor viitoare și informarea populației generale despre principiile și atuurile economiei sociale.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003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D8C8765-129E-4FB5-8063-1DA1C129E96D}"/>
              </a:ext>
            </a:extLst>
          </p:cNvPr>
          <p:cNvSpPr/>
          <p:nvPr/>
        </p:nvSpPr>
        <p:spPr>
          <a:xfrm>
            <a:off x="419100" y="685800"/>
            <a:ext cx="11353800" cy="5989332"/>
          </a:xfrm>
          <a:prstGeom prst="rect">
            <a:avLst/>
          </a:prstGeom>
        </p:spPr>
        <p:txBody>
          <a:bodyPr wrap="square">
            <a:spAutoFit/>
          </a:bodyPr>
          <a:lstStyle/>
          <a:p>
            <a:pPr algn="just"/>
            <a:r>
              <a:rPr lang="ro-RO"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Dezavantaje</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 deși presupune costuri reduse și o viziune în perspectivă, varianta 3 nu permite implementarea unor indicatori de monitorizare (ex. număr de întreprinderi sociale înființate în primii doi ani), eficacitatea fiind, în consecință, dificil de măsurat, mai ales pe termen scurt;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 varianta 3 nu rezolvă problema accesului deficitar la sursele de finanțare cu care se confruntă antreprenorii sociali;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o-RO" sz="2400" dirty="0">
                <a:latin typeface="Times New Roman" panose="02020603050405020304" pitchFamily="18" charset="0"/>
                <a:ea typeface="Calibri" panose="020F0502020204030204" pitchFamily="34" charset="0"/>
                <a:cs typeface="Times New Roman" panose="02020603050405020304" pitchFamily="18" charset="0"/>
              </a:rPr>
              <a:t>● lipsa unor cadre didactice familiarizate cu sectorul economiei socială, adus relativ recent în dezbaterea autohtonă, reprezintă un impediment important în calea implementării primului punct. Formarea cadrelor didactice în această direcție se poate realiza prin organizarea unor cursuri specifice, care implică la rândul lor noi costuri</a:t>
            </a:r>
            <a:r>
              <a:rPr lang="ro-RO"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 slabă corelare cu obiectivele specifice 1-3 (varianta rezolvă doar indirect problemele cu care se confruntă antreprenorii sociali, efectele fiind vizibile doar pe termen lung).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456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C4E8687-57AC-43B4-B8E2-1BAD5A58DCC1}"/>
              </a:ext>
            </a:extLst>
          </p:cNvPr>
          <p:cNvSpPr>
            <a:spLocks noGrp="1"/>
          </p:cNvSpPr>
          <p:nvPr>
            <p:ph type="title"/>
          </p:nvPr>
        </p:nvSpPr>
        <p:spPr>
          <a:xfrm>
            <a:off x="35490" y="228600"/>
            <a:ext cx="11125200" cy="685800"/>
          </a:xfrm>
        </p:spPr>
        <p:txBody>
          <a:bodyPr>
            <a:noAutofit/>
          </a:bodyPr>
          <a:lstStyle/>
          <a:p>
            <a:pPr>
              <a:lnSpc>
                <a:spcPct val="115000"/>
              </a:lnSpc>
              <a:spcAft>
                <a:spcPts val="1000"/>
              </a:spcAft>
            </a:pPr>
            <a:r>
              <a:rPr lang="ro-RO" sz="3600" b="1" dirty="0">
                <a:solidFill>
                  <a:srgbClr val="FF0000"/>
                </a:solidFill>
                <a:latin typeface="Times New Roman" panose="02020603050405020304" pitchFamily="18" charset="0"/>
                <a:cs typeface="Times New Roman" panose="02020603050405020304" pitchFamily="18" charset="0"/>
              </a:rPr>
              <a:t>Concluzii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987E02C6-D91B-4B2D-B40E-145D1A5DF3A0}"/>
              </a:ext>
            </a:extLst>
          </p:cNvPr>
          <p:cNvSpPr/>
          <p:nvPr/>
        </p:nvSpPr>
        <p:spPr>
          <a:xfrm>
            <a:off x="228600" y="1066800"/>
            <a:ext cx="11353800" cy="2007857"/>
          </a:xfrm>
          <a:prstGeom prst="rect">
            <a:avLst/>
          </a:prstGeom>
        </p:spPr>
        <p:txBody>
          <a:bodyPr wrap="square">
            <a:spAutoFit/>
          </a:bodyPr>
          <a:lstStyle/>
          <a:p>
            <a:pPr algn="just">
              <a:lnSpc>
                <a:spcPct val="115000"/>
              </a:lnSpc>
              <a:spcAft>
                <a:spcPts val="0"/>
              </a:spcAft>
            </a:pP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Definirea problemei: </a:t>
            </a:r>
            <a:r>
              <a:rPr lang="ro-RO" sz="2200" dirty="0">
                <a:latin typeface="Times New Roman" panose="02020603050405020304" pitchFamily="18" charset="0"/>
                <a:ea typeface="Calibri" panose="020F0502020204030204" pitchFamily="34" charset="0"/>
                <a:cs typeface="Times New Roman" panose="02020603050405020304" pitchFamily="18" charset="0"/>
              </a:rPr>
              <a:t>Gradul redus de dezvoltare al sectorului economiei sociale în România, relevat de numărul mic al structurilor de economie socială (80).</a:t>
            </a:r>
          </a:p>
          <a:p>
            <a:pPr algn="just">
              <a:lnSpc>
                <a:spcPct val="115000"/>
              </a:lnSpc>
              <a:spcAft>
                <a:spcPts val="0"/>
              </a:spcAft>
            </a:pPr>
            <a:r>
              <a:rPr lang="ro-RO"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Obiectivul general al PPP: </a:t>
            </a:r>
            <a:r>
              <a:rPr lang="ro-RO" sz="2200" dirty="0">
                <a:latin typeface="Times New Roman" panose="02020603050405020304" pitchFamily="18" charset="0"/>
                <a:ea typeface="Calibri" panose="020F0502020204030204" pitchFamily="34" charset="0"/>
                <a:cs typeface="Times New Roman" panose="02020603050405020304" pitchFamily="18" charset="0"/>
              </a:rPr>
              <a:t>creșterea numărului întreprinderilor sociale și întreprinderilor sociale de inserție în vederea reducerii riscului de sărăcie și excluziune socială, pentru dezvoltarea economiilor locale și creșterea gradului de ocupare a persoanelor aparţinând grupurilor vulnerabile.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89A84B32-F4E0-414B-A033-CBAB67DDCF7A}"/>
              </a:ext>
            </a:extLst>
          </p:cNvPr>
          <p:cNvSpPr/>
          <p:nvPr/>
        </p:nvSpPr>
        <p:spPr>
          <a:xfrm>
            <a:off x="363776" y="3227057"/>
            <a:ext cx="11464447" cy="461665"/>
          </a:xfrm>
          <a:prstGeom prst="rect">
            <a:avLst/>
          </a:prstGeom>
        </p:spPr>
        <p:txBody>
          <a:bodyPr wrap="square">
            <a:spAutoFit/>
          </a:bodyPr>
          <a:lstStyle/>
          <a:p>
            <a:pPr algn="just"/>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Variante de soluționare</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p>
        </p:txBody>
      </p:sp>
      <p:sp>
        <p:nvSpPr>
          <p:cNvPr id="7" name="Rectangle 6">
            <a:extLst>
              <a:ext uri="{FF2B5EF4-FFF2-40B4-BE49-F238E27FC236}">
                <a16:creationId xmlns:a16="http://schemas.microsoft.com/office/drawing/2014/main" xmlns="" id="{A92C3346-1784-4851-B03A-4F0931C4DF74}"/>
              </a:ext>
            </a:extLst>
          </p:cNvPr>
          <p:cNvSpPr/>
          <p:nvPr/>
        </p:nvSpPr>
        <p:spPr>
          <a:xfrm>
            <a:off x="363777" y="3841122"/>
            <a:ext cx="11464446" cy="2308324"/>
          </a:xfrm>
          <a:prstGeom prst="rect">
            <a:avLst/>
          </a:prstGeom>
        </p:spPr>
        <p:txBody>
          <a:bodyPr wrap="square">
            <a:spAutoFit/>
          </a:bodyPr>
          <a:lstStyle/>
          <a:p>
            <a:pPr algn="just"/>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V.1.</a:t>
            </a:r>
            <a:r>
              <a:rPr lang="ro-RO" sz="2400" b="1" dirty="0">
                <a:latin typeface="Times New Roman" panose="02020603050405020304" pitchFamily="18" charset="0"/>
                <a:ea typeface="Calibri" panose="020F0502020204030204" pitchFamily="34" charset="0"/>
                <a:cs typeface="Times New Roman" panose="02020603050405020304" pitchFamily="18" charset="0"/>
              </a:rPr>
              <a:t> </a:t>
            </a:r>
            <a:r>
              <a:rPr lang="ro-RO" sz="2400" dirty="0">
                <a:latin typeface="Times New Roman" panose="02020603050405020304" pitchFamily="18" charset="0"/>
                <a:ea typeface="Calibri" panose="020F0502020204030204" pitchFamily="34" charset="0"/>
                <a:cs typeface="Times New Roman" panose="02020603050405020304" pitchFamily="18" charset="0"/>
              </a:rPr>
              <a:t>- Menținerea status quo-ului (</a:t>
            </a:r>
            <a:r>
              <a:rPr lang="ro-RO" sz="2400" u="sng" dirty="0">
                <a:latin typeface="Times New Roman" panose="02020603050405020304" pitchFamily="18" charset="0"/>
                <a:ea typeface="Calibri" panose="020F0502020204030204" pitchFamily="34" charset="0"/>
                <a:cs typeface="Times New Roman" panose="02020603050405020304" pitchFamily="18" charset="0"/>
              </a:rPr>
              <a:t>varianta non-acțiune</a:t>
            </a:r>
            <a:r>
              <a:rPr lang="ro-RO"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V.2. </a:t>
            </a:r>
            <a:r>
              <a:rPr lang="ro-RO" sz="2400" dirty="0">
                <a:latin typeface="Times New Roman" panose="02020603050405020304" pitchFamily="18" charset="0"/>
                <a:ea typeface="Calibri" panose="020F0502020204030204" pitchFamily="34" charset="0"/>
                <a:cs typeface="Times New Roman" panose="02020603050405020304" pitchFamily="18" charset="0"/>
              </a:rPr>
              <a:t>- Corelarea și armonizarea cadrului legislativ în vederea creșterii oportunităților de finanțare, dezvoltare și promovare a întreprinderilor sociale și întreprinderilor sociale de inserție la nivelul comunităților locale (</a:t>
            </a:r>
            <a:r>
              <a:rPr lang="ro-RO" sz="2400" u="sng" dirty="0">
                <a:latin typeface="Times New Roman" panose="02020603050405020304" pitchFamily="18" charset="0"/>
                <a:ea typeface="Calibri" panose="020F0502020204030204" pitchFamily="34" charset="0"/>
                <a:cs typeface="Times New Roman" panose="02020603050405020304" pitchFamily="18" charset="0"/>
              </a:rPr>
              <a:t>variantă recomandată</a:t>
            </a:r>
            <a:r>
              <a:rPr lang="ro-RO"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V.3. </a:t>
            </a:r>
            <a:r>
              <a:rPr lang="ro-RO" sz="2400" dirty="0">
                <a:latin typeface="Times New Roman" panose="02020603050405020304" pitchFamily="18" charset="0"/>
                <a:ea typeface="Calibri" panose="020F0502020204030204" pitchFamily="34" charset="0"/>
                <a:cs typeface="Times New Roman" panose="02020603050405020304" pitchFamily="18" charset="0"/>
              </a:rPr>
              <a:t>- Implementarea unui pachet de măsuri pentru creșterea gradului de informare a populației privind economia socială, cu păstrarea cadrului legislativ actual în domeniu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636391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5D22AC9-AC3E-4CA8-B231-14F5C5C7D3E7}"/>
              </a:ext>
            </a:extLst>
          </p:cNvPr>
          <p:cNvSpPr txBox="1">
            <a:spLocks/>
          </p:cNvSpPr>
          <p:nvPr/>
        </p:nvSpPr>
        <p:spPr>
          <a:xfrm>
            <a:off x="723900" y="126355"/>
            <a:ext cx="107442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ro-RO" sz="2800" b="1" dirty="0">
                <a:solidFill>
                  <a:srgbClr val="FF0000"/>
                </a:solidFill>
                <a:latin typeface="Times New Roman" panose="02020603050405020304" pitchFamily="18" charset="0"/>
                <a:cs typeface="Times New Roman" panose="02020603050405020304" pitchFamily="18" charset="0"/>
              </a:rPr>
              <a:t>Bibliografie</a:t>
            </a:r>
            <a:r>
              <a:rPr lang="en-US" sz="2800" b="1" dirty="0">
                <a:solidFill>
                  <a:srgbClr val="FF0000"/>
                </a:solidFill>
                <a:latin typeface="Times New Roman" panose="02020603050405020304" pitchFamily="18" charset="0"/>
                <a:cs typeface="Times New Roman" panose="02020603050405020304" pitchFamily="18" charset="0"/>
              </a:rPr>
              <a:t> </a:t>
            </a:r>
            <a:r>
              <a:rPr lang="ro-RO" sz="2800" b="1" dirty="0">
                <a:solidFill>
                  <a:srgbClr val="FF0000"/>
                </a:solidFill>
                <a:latin typeface="Times New Roman" panose="02020603050405020304" pitchFamily="18" charset="0"/>
                <a:cs typeface="Times New Roman" panose="02020603050405020304" pitchFamily="18" charset="0"/>
              </a:rPr>
              <a:t>selectivă</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1B89E26-E76E-4BEB-AAEC-CFBDF21632EC}"/>
              </a:ext>
            </a:extLst>
          </p:cNvPr>
          <p:cNvSpPr/>
          <p:nvPr/>
        </p:nvSpPr>
        <p:spPr>
          <a:xfrm>
            <a:off x="419100" y="735955"/>
            <a:ext cx="11353800" cy="461665"/>
          </a:xfrm>
          <a:prstGeom prst="rect">
            <a:avLst/>
          </a:prstGeom>
        </p:spPr>
        <p:txBody>
          <a:bodyPr wrap="square">
            <a:spAutoFit/>
          </a:bodyPr>
          <a:lstStyle/>
          <a:p>
            <a:pPr algn="just"/>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F4D27917-2DC1-422C-97F3-70AFAFB96FC1}"/>
              </a:ext>
            </a:extLst>
          </p:cNvPr>
          <p:cNvSpPr/>
          <p:nvPr/>
        </p:nvSpPr>
        <p:spPr>
          <a:xfrm>
            <a:off x="419100" y="735955"/>
            <a:ext cx="11353800" cy="6286336"/>
          </a:xfrm>
          <a:prstGeom prst="rect">
            <a:avLst/>
          </a:prstGeom>
        </p:spPr>
        <p:txBody>
          <a:bodyPr wrap="square">
            <a:spAutoFit/>
          </a:bodyPr>
          <a:lstStyle/>
          <a:p>
            <a:r>
              <a:rPr lang="en-US" sz="1400" b="1" dirty="0" err="1"/>
              <a:t>Cărți</a:t>
            </a:r>
            <a:r>
              <a:rPr lang="en-US" sz="1400" b="1" dirty="0"/>
              <a:t> de </a:t>
            </a:r>
            <a:r>
              <a:rPr lang="en-US" sz="1400" b="1" dirty="0" err="1"/>
              <a:t>specialitate</a:t>
            </a:r>
            <a:r>
              <a:rPr lang="en-US" sz="1400" b="1" dirty="0"/>
              <a:t>: </a:t>
            </a:r>
            <a:endParaRPr lang="en-US" sz="1400" dirty="0"/>
          </a:p>
          <a:p>
            <a:pPr lvl="0"/>
            <a:r>
              <a:rPr lang="ro-RO" sz="1400" dirty="0"/>
              <a:t>Neguț, Adriana et al., </a:t>
            </a:r>
            <a:r>
              <a:rPr lang="ro-RO" sz="1400" i="1" dirty="0"/>
              <a:t>Monitorizare și evaluare în economia socială</a:t>
            </a:r>
            <a:r>
              <a:rPr lang="ro-RO" sz="1400" dirty="0"/>
              <a:t>, Asociația pentru Dezvoltare și Promovare Socio-Economică CATALACTICA, 2011;</a:t>
            </a:r>
            <a:endParaRPr lang="en-US" sz="1400" dirty="0"/>
          </a:p>
          <a:p>
            <a:pPr lvl="0"/>
            <a:r>
              <a:rPr lang="ro-RO" sz="1400" dirty="0"/>
              <a:t>Nicolae, Florina Valentina, </a:t>
            </a:r>
            <a:r>
              <a:rPr lang="ro-RO" sz="1400" i="1" dirty="0"/>
              <a:t>Perfecționarea managementului întreprinderii de economie socială, factor esențial al dezvoltării comunităților locale</a:t>
            </a:r>
            <a:r>
              <a:rPr lang="ro-RO" sz="1400" dirty="0"/>
              <a:t>, teză de doctorat, Academia de Studii Economice, Institutul de Studii Doctorale, București, 2017;</a:t>
            </a:r>
            <a:endParaRPr lang="en-US" sz="1400" dirty="0"/>
          </a:p>
          <a:p>
            <a:pPr lvl="0"/>
            <a:r>
              <a:rPr lang="ro-RO" sz="1400" dirty="0"/>
              <a:t>Ziomas, Dimitris et al. (coord.), </a:t>
            </a:r>
            <a:r>
              <a:rPr lang="ro-RO" sz="1400" i="1" dirty="0"/>
              <a:t>Intervențiile economiei sociale în cadrul diferitelor activități economice</a:t>
            </a:r>
            <a:r>
              <a:rPr lang="ro-RO" sz="1400" dirty="0"/>
              <a:t>, Asociația pentru Dezvoltare și Promovare Socio-Economică CATALACTICA, 2012.</a:t>
            </a:r>
            <a:endParaRPr lang="en-US" sz="1400" dirty="0"/>
          </a:p>
          <a:p>
            <a:r>
              <a:rPr lang="en-US" sz="1400" dirty="0"/>
              <a:t> </a:t>
            </a:r>
          </a:p>
          <a:p>
            <a:r>
              <a:rPr lang="en-US" sz="1400" b="1" dirty="0" err="1"/>
              <a:t>Articole</a:t>
            </a:r>
            <a:r>
              <a:rPr lang="en-US" sz="1400" b="1" dirty="0"/>
              <a:t> </a:t>
            </a:r>
            <a:r>
              <a:rPr lang="en-US" sz="1400" b="1" dirty="0" err="1"/>
              <a:t>și</a:t>
            </a:r>
            <a:r>
              <a:rPr lang="en-US" sz="1400" b="1" dirty="0"/>
              <a:t> </a:t>
            </a:r>
            <a:r>
              <a:rPr lang="en-US" sz="1400" b="1" dirty="0" err="1"/>
              <a:t>resurse</a:t>
            </a:r>
            <a:r>
              <a:rPr lang="en-US" sz="1400" b="1" dirty="0"/>
              <a:t> online:</a:t>
            </a:r>
            <a:endParaRPr lang="en-US" sz="1400" dirty="0"/>
          </a:p>
          <a:p>
            <a:pPr lvl="0"/>
            <a:r>
              <a:rPr lang="ro-RO" sz="1400" dirty="0"/>
              <a:t>Avila R.C., Campos J.L.,</a:t>
            </a:r>
            <a:r>
              <a:rPr lang="ro-RO" sz="1400" i="1" dirty="0"/>
              <a:t>The social economy in the European Union</a:t>
            </a:r>
            <a:r>
              <a:rPr lang="ro-RO" sz="1400" dirty="0"/>
              <a:t>, CIRIEC, studiu disponibil la adresa </a:t>
            </a:r>
            <a:r>
              <a:rPr lang="ro-RO" sz="1400" u="sng" dirty="0">
                <a:hlinkClick r:id="rId2"/>
              </a:rPr>
              <a:t>https://www.eesc.europa.eu/resources/docs/qe-30-12-790-en-c.pdf</a:t>
            </a:r>
            <a:r>
              <a:rPr lang="ro-RO" sz="1400" dirty="0"/>
              <a:t> , accesat la data de 09.04.2019;</a:t>
            </a:r>
            <a:endParaRPr lang="en-US" sz="1400" dirty="0"/>
          </a:p>
          <a:p>
            <a:pPr lvl="0"/>
            <a:r>
              <a:rPr lang="ro-RO" sz="1400" i="1" dirty="0"/>
              <a:t>Die Sozialwirtschaft schafft neue Geschäftschancen für Frankreich – und Europa</a:t>
            </a:r>
            <a:r>
              <a:rPr lang="ro-RO" sz="1400" dirty="0"/>
              <a:t>, Comisia Europeană, </a:t>
            </a:r>
            <a:r>
              <a:rPr lang="ro-RO" sz="1400" u="sng" dirty="0">
                <a:hlinkClick r:id="rId3"/>
              </a:rPr>
              <a:t>https://ec.europa.eu/social/main.jsp?langId=de&amp;catId=89&amp;newsId=1808&amp;furtherNews=yes</a:t>
            </a:r>
            <a:r>
              <a:rPr lang="ro-RO" sz="1400" dirty="0"/>
              <a:t> , accesat la data de 20.05.2019;</a:t>
            </a:r>
            <a:endParaRPr lang="en-US" sz="1400" dirty="0"/>
          </a:p>
          <a:p>
            <a:pPr lvl="0"/>
            <a:r>
              <a:rPr lang="ro-RO" sz="1400" i="1" dirty="0"/>
              <a:t>Întreprindere socială: antreprenoriat cu impact social</a:t>
            </a:r>
            <a:r>
              <a:rPr lang="ro-RO" sz="1400" dirty="0"/>
              <a:t>, Portalul Mobilităţii Europene Pentru Ocuparea Forţei De Muncă (EURES), </a:t>
            </a:r>
            <a:r>
              <a:rPr lang="ro-RO" sz="1400" u="sng" dirty="0">
                <a:hlinkClick r:id="rId4"/>
              </a:rPr>
              <a:t>https://ec.europa.eu/eures/public/ro/news-articles/-/asset_publisher/L2ZVYxNxK11W/content/id/8902458</a:t>
            </a:r>
            <a:r>
              <a:rPr lang="ro-RO" sz="1400" dirty="0"/>
              <a:t> , accesat la data de 20.05.2019;</a:t>
            </a:r>
          </a:p>
          <a:p>
            <a:pPr lvl="0"/>
            <a:r>
              <a:rPr lang="en-US" sz="1400" dirty="0" err="1"/>
              <a:t>Raportul</a:t>
            </a:r>
            <a:r>
              <a:rPr lang="en-US" sz="1400" dirty="0"/>
              <a:t> </a:t>
            </a:r>
            <a:r>
              <a:rPr lang="en-US" sz="1400" dirty="0" err="1"/>
              <a:t>național</a:t>
            </a:r>
            <a:r>
              <a:rPr lang="en-US" sz="1400" dirty="0"/>
              <a:t> </a:t>
            </a:r>
            <a:r>
              <a:rPr lang="en-US" sz="1400" dirty="0" err="1"/>
              <a:t>despre</a:t>
            </a:r>
            <a:r>
              <a:rPr lang="en-US" sz="1400" dirty="0"/>
              <a:t> </a:t>
            </a:r>
            <a:r>
              <a:rPr lang="en-US" sz="1400" dirty="0" err="1"/>
              <a:t>antreprenoriatul</a:t>
            </a:r>
            <a:r>
              <a:rPr lang="en-US" sz="1400" dirty="0"/>
              <a:t> social </a:t>
            </a:r>
            <a:r>
              <a:rPr lang="en-US" sz="1400" dirty="0" err="1"/>
              <a:t>în</a:t>
            </a:r>
            <a:r>
              <a:rPr lang="en-US" sz="1400" dirty="0"/>
              <a:t> </a:t>
            </a:r>
            <a:r>
              <a:rPr lang="en-US" sz="1400" dirty="0" err="1"/>
              <a:t>România</a:t>
            </a:r>
            <a:r>
              <a:rPr lang="en-US" sz="1400" dirty="0"/>
              <a:t>, ASHOKA </a:t>
            </a:r>
            <a:r>
              <a:rPr lang="en-US" sz="1400" dirty="0" err="1"/>
              <a:t>România</a:t>
            </a:r>
            <a:r>
              <a:rPr lang="en-US" sz="1400" dirty="0"/>
              <a:t>, 28.03.2018.</a:t>
            </a:r>
          </a:p>
          <a:p>
            <a:r>
              <a:rPr lang="en-US" sz="1400" dirty="0"/>
              <a:t> </a:t>
            </a:r>
          </a:p>
          <a:p>
            <a:pPr lvl="0"/>
            <a:r>
              <a:rPr lang="ro-RO" sz="1400" b="1" dirty="0"/>
              <a:t>Documente oficiale:</a:t>
            </a:r>
            <a:endParaRPr lang="en-US" sz="1400" dirty="0"/>
          </a:p>
          <a:p>
            <a:pPr lvl="0"/>
            <a:r>
              <a:rPr lang="ro-RO" sz="1400" i="1" dirty="0"/>
              <a:t>Date statistice</a:t>
            </a:r>
            <a:r>
              <a:rPr lang="en-US" sz="1400" i="1" dirty="0"/>
              <a:t>: 31 MARTIE 2019</a:t>
            </a:r>
            <a:r>
              <a:rPr lang="en-US" sz="1400" dirty="0"/>
              <a:t>, </a:t>
            </a:r>
            <a:r>
              <a:rPr lang="ro-RO" sz="1400" dirty="0"/>
              <a:t>Ministerul Muncii Şi Justiției Sociale; Autoritatea Naţională pentru Persoanele cu Dizabilităţi, </a:t>
            </a:r>
            <a:r>
              <a:rPr lang="en-US" sz="1400" dirty="0" err="1"/>
              <a:t>buletin</a:t>
            </a:r>
            <a:r>
              <a:rPr lang="en-US" sz="1400" dirty="0"/>
              <a:t> statistic </a:t>
            </a:r>
            <a:r>
              <a:rPr lang="en-US" sz="1400" dirty="0" err="1"/>
              <a:t>disponibil</a:t>
            </a:r>
            <a:r>
              <a:rPr lang="en-US" sz="1400" dirty="0"/>
              <a:t> la </a:t>
            </a:r>
            <a:r>
              <a:rPr lang="en-US" sz="1400" dirty="0" err="1"/>
              <a:t>adresa</a:t>
            </a:r>
            <a:r>
              <a:rPr lang="en-US" sz="1400" dirty="0"/>
              <a:t> </a:t>
            </a:r>
            <a:r>
              <a:rPr lang="ro-RO" sz="1400" u="sng" dirty="0">
                <a:hlinkClick r:id="rId5"/>
              </a:rPr>
              <a:t>http://anpd.gov.ro/web/transparenta/statistici/trimestriale/</a:t>
            </a:r>
            <a:r>
              <a:rPr lang="en-US" sz="1400" dirty="0"/>
              <a:t>, </a:t>
            </a:r>
            <a:r>
              <a:rPr lang="en-US" sz="1400" dirty="0" err="1"/>
              <a:t>accesat</a:t>
            </a:r>
            <a:r>
              <a:rPr lang="en-US" sz="1400" dirty="0"/>
              <a:t> la data de 21.06.2019.</a:t>
            </a:r>
          </a:p>
          <a:p>
            <a:pPr lvl="0"/>
            <a:r>
              <a:rPr lang="ro-RO" sz="1400" dirty="0"/>
              <a:t>Hotărârea Nr. 585/2016 din 10 august 2016 pentru aprobarea </a:t>
            </a:r>
            <a:r>
              <a:rPr lang="ro-RO" sz="1400" i="1" dirty="0"/>
              <a:t>Normelor metodologice de aplicare a prevederilor Legii nr. 219/2015 privind economia socială</a:t>
            </a:r>
            <a:r>
              <a:rPr lang="ro-RO" sz="1400" dirty="0"/>
              <a:t>;</a:t>
            </a:r>
            <a:endParaRPr lang="en-US" sz="1400" dirty="0"/>
          </a:p>
          <a:p>
            <a:pPr lvl="0"/>
            <a:r>
              <a:rPr lang="ro-RO" sz="1400" dirty="0"/>
              <a:t>Legea 219/2015 privind economia socială;</a:t>
            </a:r>
            <a:endParaRPr lang="en-US" sz="1400" dirty="0"/>
          </a:p>
          <a:p>
            <a:pPr lvl="0"/>
            <a:r>
              <a:rPr lang="ro-RO" sz="1400" dirty="0"/>
              <a:t>Ordinul nr. 2034/2016 al ministrului muncii, familiei, protecţiei sociale şi persoanelor vârstnice, publicat în Monitorul Oficial nr. 895/2016</a:t>
            </a:r>
            <a:r>
              <a:rPr lang="en-US" sz="1400" dirty="0"/>
              <a:t>;</a:t>
            </a:r>
          </a:p>
          <a:p>
            <a:pPr lvl="0"/>
            <a:r>
              <a:rPr lang="ro-RO" sz="1400" i="1" dirty="0"/>
              <a:t>Registrului Unic de Evidență a Întreprinderilor Sociale</a:t>
            </a:r>
            <a:r>
              <a:rPr lang="ro-RO" sz="1400" dirty="0"/>
              <a:t>, ANOFM, 2018;</a:t>
            </a:r>
            <a:endParaRPr lang="en-US" sz="1400" dirty="0"/>
          </a:p>
          <a:p>
            <a:pPr lvl="0"/>
            <a:r>
              <a:rPr lang="ro-RO" sz="1400" i="1" dirty="0"/>
              <a:t>Progresul întreprinderilor sociale și al economiei sociale, Propunere de acțiune formulată de Grupul de experți al Comisiei Europene privind antreprenoriatul social (GECES)</a:t>
            </a:r>
            <a:r>
              <a:rPr lang="ro-RO" sz="1400" dirty="0"/>
              <a:t>, octombrie 2016</a:t>
            </a:r>
            <a:endParaRPr lang="en-US" sz="1400" dirty="0"/>
          </a:p>
          <a:p>
            <a:pPr lvl="0"/>
            <a:r>
              <a:rPr lang="ro-RO" sz="1400" i="1" dirty="0"/>
              <a:t>Social Entreprise in Europe: Recent trends and developments</a:t>
            </a:r>
            <a:r>
              <a:rPr lang="ro-RO" sz="1400" dirty="0"/>
              <a:t>, European Research Network – EMES, 2008.</a:t>
            </a:r>
            <a:endParaRPr lang="en-US" sz="1400" dirty="0"/>
          </a:p>
          <a:p>
            <a:pPr algn="just"/>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81727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981200"/>
            <a:ext cx="8229600" cy="2895600"/>
          </a:xfrm>
        </p:spPr>
        <p:txBody>
          <a:bodyPr/>
          <a:lstStyle/>
          <a:p>
            <a:pPr marL="0" indent="0">
              <a:buNone/>
            </a:pPr>
            <a:r>
              <a:rPr lang="ro-RO" dirty="0"/>
              <a:t>             </a:t>
            </a:r>
          </a:p>
          <a:p>
            <a:pPr marL="0" indent="0">
              <a:buNone/>
            </a:pPr>
            <a:endParaRPr lang="ro-RO" dirty="0"/>
          </a:p>
          <a:p>
            <a:pPr marL="0" indent="0">
              <a:buNone/>
            </a:pPr>
            <a:r>
              <a:rPr lang="ro-RO" b="1" dirty="0">
                <a:solidFill>
                  <a:srgbClr val="FF0000"/>
                </a:solidFill>
              </a:rPr>
              <a:t>	</a:t>
            </a:r>
            <a:r>
              <a:rPr lang="ro-RO" sz="4400" b="1" i="1" dirty="0">
                <a:solidFill>
                  <a:srgbClr val="FF0000"/>
                </a:solidFill>
              </a:rPr>
              <a:t>Vă mulţumim pentru atenţie! </a:t>
            </a:r>
            <a:endParaRPr lang="en-US" sz="4400" b="1" i="1" dirty="0">
              <a:solidFill>
                <a:srgbClr val="FF0000"/>
              </a:solidFill>
            </a:endParaRPr>
          </a:p>
        </p:txBody>
      </p:sp>
      <p:pic>
        <p:nvPicPr>
          <p:cNvPr id="4" name="Picture 3">
            <a:extLst>
              <a:ext uri="{FF2B5EF4-FFF2-40B4-BE49-F238E27FC236}">
                <a16:creationId xmlns:a16="http://schemas.microsoft.com/office/drawing/2014/main" xmlns="" id="{8B5EC094-3D63-47B0-992E-1F1F71D41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81000"/>
            <a:ext cx="1181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ED1AD103-2EBB-4F93-A66A-BA70757604BE}"/>
              </a:ext>
            </a:extLst>
          </p:cNvPr>
          <p:cNvPicPr>
            <a:picLocks noChangeAspect="1"/>
          </p:cNvPicPr>
          <p:nvPr/>
        </p:nvPicPr>
        <p:blipFill>
          <a:blip r:embed="rId3"/>
          <a:stretch>
            <a:fillRect/>
          </a:stretch>
        </p:blipFill>
        <p:spPr>
          <a:xfrm>
            <a:off x="152400" y="5573067"/>
            <a:ext cx="11887200" cy="1136708"/>
          </a:xfrm>
          <a:prstGeom prst="rect">
            <a:avLst/>
          </a:prstGeom>
        </p:spPr>
      </p:pic>
    </p:spTree>
    <p:extLst>
      <p:ext uri="{BB962C8B-B14F-4D97-AF65-F5344CB8AC3E}">
        <p14:creationId xmlns:p14="http://schemas.microsoft.com/office/powerpoint/2010/main" val="4056410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229600" cy="563562"/>
          </a:xfrm>
        </p:spPr>
        <p:txBody>
          <a:bodyPr>
            <a:noAutofit/>
          </a:bodyPr>
          <a:lstStyle/>
          <a:p>
            <a:pPr>
              <a:lnSpc>
                <a:spcPct val="115000"/>
              </a:lnSpc>
              <a:spcAft>
                <a:spcPts val="1000"/>
              </a:spcAft>
            </a:pPr>
            <a:r>
              <a:rPr lang="ro-RO" sz="3600" b="1" dirty="0">
                <a:solidFill>
                  <a:srgbClr val="FF0000"/>
                </a:solidFill>
              </a:rPr>
              <a:t>I. </a:t>
            </a:r>
            <a:r>
              <a:rPr lang="ro-RO"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Identificarea și descrierea problemei</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sz="3600" dirty="0">
              <a:solidFill>
                <a:srgbClr val="FF0000"/>
              </a:solidFill>
            </a:endParaRPr>
          </a:p>
        </p:txBody>
      </p:sp>
      <p:sp>
        <p:nvSpPr>
          <p:cNvPr id="3" name="Content Placeholder 2"/>
          <p:cNvSpPr>
            <a:spLocks noGrp="1"/>
          </p:cNvSpPr>
          <p:nvPr>
            <p:ph idx="1"/>
          </p:nvPr>
        </p:nvSpPr>
        <p:spPr>
          <a:xfrm>
            <a:off x="457200" y="990600"/>
            <a:ext cx="11353800" cy="5715000"/>
          </a:xfrm>
        </p:spPr>
        <p:txBody>
          <a:bodyPr>
            <a:normAutofit fontScale="85000" lnSpcReduction="20000"/>
          </a:bodyPr>
          <a:lstStyle/>
          <a:p>
            <a:pPr marL="0" indent="0" algn="just">
              <a:lnSpc>
                <a:spcPct val="115000"/>
              </a:lnSpc>
              <a:spcBef>
                <a:spcPts val="40"/>
              </a:spcBef>
              <a:spcAft>
                <a:spcPts val="0"/>
              </a:spcAft>
              <a:buNone/>
            </a:pPr>
            <a:r>
              <a:rPr lang="ro-RO"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I.1. Delimitări conceptuale</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este</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economia</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social</a:t>
            </a:r>
            <a:r>
              <a:rPr lang="ro-RO"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spcBef>
                <a:spcPts val="40"/>
              </a:spcBef>
              <a:buFont typeface="Wingdings" panose="05000000000000000000" pitchFamily="2" charset="2"/>
              <a:buChar char=""/>
            </a:pPr>
            <a:r>
              <a:rPr lang="en-US" dirty="0">
                <a:latin typeface="Times New Roman" panose="02020603050405020304" pitchFamily="18" charset="0"/>
              </a:rPr>
              <a:t> </a:t>
            </a:r>
            <a:r>
              <a:rPr lang="ro-RO" dirty="0">
                <a:latin typeface="Times New Roman" panose="02020603050405020304" pitchFamily="18" charset="0"/>
              </a:rPr>
              <a:t>„Economia socială reprezintă ansamblul activităţilor organizate independent de sectorul public, al căror scop este să servească interesul general, interesele unei colectivităţi şi/sau interesele personale nepatrimoniale, prin creşterea gradului de ocupare a persoanelor aparţinând grupului vulnerabil şi/sau producerea şi furnizarea de bunuri, prestarea de servicii şi/sau execuţia de lucrări. Economia socială are la bază iniţiativa privată, voluntară şi solidară, cu un grad ridicat de autonomie şi responsabilitate, precum şi distribuirea limitată a profitului către asociaţi.”</a:t>
            </a:r>
            <a:r>
              <a:rPr lang="ro-RO" baseline="30000" dirty="0">
                <a:latin typeface="Times New Roman" panose="02020603050405020304" pitchFamily="18" charset="0"/>
              </a:rPr>
              <a:t> </a:t>
            </a:r>
            <a:r>
              <a:rPr lang="ro-RO" dirty="0">
                <a:latin typeface="Times New Roman" panose="02020603050405020304" pitchFamily="18" charset="0"/>
              </a:rPr>
              <a:t>(Legea 219/2015)</a:t>
            </a:r>
            <a:endParaRPr lang="en-US" dirty="0"/>
          </a:p>
          <a:p>
            <a:pPr lvl="0" algn="just">
              <a:spcBef>
                <a:spcPts val="40"/>
              </a:spcBef>
              <a:buFont typeface="Wingdings" panose="05000000000000000000" pitchFamily="2" charset="2"/>
              <a:buChar char=""/>
            </a:pPr>
            <a:r>
              <a:rPr lang="ro-RO" dirty="0">
                <a:latin typeface="Times New Roman" panose="02020603050405020304" pitchFamily="18" charset="0"/>
              </a:rPr>
              <a:t>”întreprinderi private, organizate formal, cu autonomie decizională şi libertate de asociere, create pentru a răspunde nevoilor membrilor prin intermediul pieţei, prin producerea de bunuri şi furnizarea de servicii, asigurări şi finanţare, în care procesul decizional şi orice distribuire a profiturilor sau a excedentelor între membri nu este direct legată de aportul de capital sau de cotizaţiile plătite de membri, fiecare dintre aceştia dispunând de un vot.” (Avila și Campos, 2005)</a:t>
            </a:r>
            <a:endParaRPr lang="en-US" dirty="0"/>
          </a:p>
          <a:p>
            <a:pPr marL="0" indent="0" algn="just">
              <a:buNone/>
            </a:pPr>
            <a:endParaRPr lang="en-US" dirty="0"/>
          </a:p>
        </p:txBody>
      </p:sp>
    </p:spTree>
    <p:extLst>
      <p:ext uri="{BB962C8B-B14F-4D97-AF65-F5344CB8AC3E}">
        <p14:creationId xmlns:p14="http://schemas.microsoft.com/office/powerpoint/2010/main" val="1501815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C3504B41-F561-4F7B-AC62-3F9C87A4384D}"/>
              </a:ext>
            </a:extLst>
          </p:cNvPr>
          <p:cNvSpPr>
            <a:spLocks noGrp="1"/>
          </p:cNvSpPr>
          <p:nvPr>
            <p:ph idx="1"/>
          </p:nvPr>
        </p:nvSpPr>
        <p:spPr>
          <a:xfrm>
            <a:off x="304800" y="381000"/>
            <a:ext cx="11353800" cy="6324600"/>
          </a:xfrm>
        </p:spPr>
        <p:txBody>
          <a:bodyPr>
            <a:normAutofit fontScale="85000" lnSpcReduction="20000"/>
          </a:bodyPr>
          <a:lstStyle/>
          <a:p>
            <a:pPr marL="0" indent="0" algn="just">
              <a:lnSpc>
                <a:spcPct val="115000"/>
              </a:lnSpc>
              <a:spcBef>
                <a:spcPts val="40"/>
              </a:spcBef>
              <a:spcAft>
                <a:spcPts val="0"/>
              </a:spcAft>
              <a:buNone/>
            </a:pPr>
            <a:r>
              <a:rPr lang="ro-RO"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I.2. Principiile economiei sociale</a:t>
            </a:r>
            <a:endParaRPr lang="en-US" sz="4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prioritate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acordată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individului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obiectivelor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faţă</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creşterea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profitului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solidaritate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responsabilitate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colectivă</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convergenţa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dintre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interesele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membrilor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asociaţi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interesul</a:t>
            </a:r>
            <a:r>
              <a:rPr lang="en-US" dirty="0">
                <a:latin typeface="Times New Roman" panose="02020603050405020304" pitchFamily="18" charset="0"/>
                <a:ea typeface="Calibri" panose="020F0502020204030204" pitchFamily="34" charset="0"/>
                <a:cs typeface="Times New Roman" panose="02020603050405020304" pitchFamily="18" charset="0"/>
              </a:rPr>
              <a:t> general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interesele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colectivităţi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control democratic al </a:t>
            </a:r>
            <a:r>
              <a:rPr lang="en-US" dirty="0" err="1">
                <a:latin typeface="Times New Roman" panose="02020603050405020304" pitchFamily="18" charset="0"/>
                <a:ea typeface="Calibri" panose="020F0502020204030204" pitchFamily="34" charset="0"/>
                <a:cs typeface="Times New Roman" panose="02020603050405020304" pitchFamily="18" charset="0"/>
              </a:rPr>
              <a:t>membrilor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exercitat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asupra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activităţilor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desfăşurate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caracter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voluntar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liber al </a:t>
            </a:r>
            <a:r>
              <a:rPr lang="en-US" dirty="0" err="1">
                <a:latin typeface="Times New Roman" panose="02020603050405020304" pitchFamily="18" charset="0"/>
                <a:ea typeface="Calibri" panose="020F0502020204030204" pitchFamily="34" charset="0"/>
                <a:cs typeface="Times New Roman" panose="02020603050405020304" pitchFamily="18" charset="0"/>
              </a:rPr>
              <a:t>asocierii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formele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organizare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specifice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domeniului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personalitate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juridică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distinctă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autonomie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gestiune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independenţă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faţă</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autorităţile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publice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alocarea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celei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părţi</a:t>
            </a:r>
            <a:r>
              <a:rPr lang="en-US" dirty="0">
                <a:latin typeface="Times New Roman" panose="02020603050405020304" pitchFamily="18" charset="0"/>
                <a:ea typeface="Calibri" panose="020F0502020204030204" pitchFamily="34" charset="0"/>
                <a:cs typeface="Times New Roman" panose="02020603050405020304" pitchFamily="18" charset="0"/>
              </a:rPr>
              <a:t> a </a:t>
            </a:r>
            <a:r>
              <a:rPr lang="en-US" dirty="0" err="1">
                <a:latin typeface="Times New Roman" panose="02020603050405020304" pitchFamily="18" charset="0"/>
                <a:ea typeface="Calibri" panose="020F0502020204030204" pitchFamily="34" charset="0"/>
                <a:cs typeface="Times New Roman" panose="02020603050405020304" pitchFamily="18" charset="0"/>
              </a:rPr>
              <a:t>profitului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excedentului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financiar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atingerea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obiectivelor</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interes</a:t>
            </a:r>
            <a:r>
              <a:rPr lang="en-US" dirty="0">
                <a:latin typeface="Times New Roman" panose="02020603050405020304" pitchFamily="18" charset="0"/>
                <a:ea typeface="Calibri" panose="020F0502020204030204" pitchFamily="34" charset="0"/>
                <a:cs typeface="Times New Roman" panose="02020603050405020304" pitchFamily="18" charset="0"/>
              </a:rPr>
              <a:t> general, ale </a:t>
            </a:r>
            <a:r>
              <a:rPr lang="en-US" dirty="0" err="1">
                <a:latin typeface="Times New Roman" panose="02020603050405020304" pitchFamily="18" charset="0"/>
                <a:ea typeface="Calibri" panose="020F0502020204030204" pitchFamily="34" charset="0"/>
                <a:cs typeface="Times New Roman" panose="02020603050405020304" pitchFamily="18" charset="0"/>
              </a:rPr>
              <a:t>unei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colectivităţi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interesul</a:t>
            </a:r>
            <a:r>
              <a:rPr lang="en-US" dirty="0">
                <a:latin typeface="Times New Roman" panose="02020603050405020304" pitchFamily="18" charset="0"/>
                <a:ea typeface="Calibri" panose="020F0502020204030204" pitchFamily="34" charset="0"/>
                <a:cs typeface="Times New Roman" panose="02020603050405020304" pitchFamily="18" charset="0"/>
              </a:rPr>
              <a:t> personal </a:t>
            </a:r>
            <a:r>
              <a:rPr lang="en-US" dirty="0" err="1">
                <a:latin typeface="Times New Roman" panose="02020603050405020304" pitchFamily="18" charset="0"/>
                <a:ea typeface="Calibri" panose="020F0502020204030204" pitchFamily="34" charset="0"/>
                <a:cs typeface="Times New Roman" panose="02020603050405020304" pitchFamily="18" charset="0"/>
              </a:rPr>
              <a:t>nepatrimonial</a:t>
            </a:r>
            <a:r>
              <a:rPr lang="en-US" dirty="0">
                <a:latin typeface="Times New Roman" panose="02020603050405020304" pitchFamily="18" charset="0"/>
                <a:ea typeface="Calibri" panose="020F0502020204030204" pitchFamily="34" charset="0"/>
                <a:cs typeface="Times New Roman" panose="02020603050405020304" pitchFamily="18" charset="0"/>
              </a:rPr>
              <a:t> al </a:t>
            </a:r>
            <a:r>
              <a:rPr lang="en-US" dirty="0" err="1">
                <a:latin typeface="Times New Roman" panose="02020603050405020304" pitchFamily="18" charset="0"/>
                <a:ea typeface="Calibri" panose="020F0502020204030204" pitchFamily="34" charset="0"/>
                <a:cs typeface="Times New Roman" panose="02020603050405020304" pitchFamily="18" charset="0"/>
              </a:rPr>
              <a:t>membrilor</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3138169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8B390234-0E2F-41E2-AD17-65E13E597FBF}"/>
              </a:ext>
            </a:extLst>
          </p:cNvPr>
          <p:cNvSpPr>
            <a:spLocks noGrp="1"/>
          </p:cNvSpPr>
          <p:nvPr>
            <p:ph idx="1"/>
          </p:nvPr>
        </p:nvSpPr>
        <p:spPr>
          <a:xfrm>
            <a:off x="419100" y="609600"/>
            <a:ext cx="11353800" cy="6096000"/>
          </a:xfrm>
        </p:spPr>
        <p:txBody>
          <a:bodyPr>
            <a:normAutofit fontScale="70000" lnSpcReduction="20000"/>
          </a:bodyPr>
          <a:lstStyle/>
          <a:p>
            <a:pPr marL="0" indent="0" algn="just">
              <a:lnSpc>
                <a:spcPct val="115000"/>
              </a:lnSpc>
              <a:spcBef>
                <a:spcPts val="40"/>
              </a:spcBef>
              <a:spcAft>
                <a:spcPts val="0"/>
              </a:spcAft>
              <a:buNone/>
            </a:pPr>
            <a:r>
              <a:rPr lang="ro-RO" sz="4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I.3. Structuri de economie socială în România</a:t>
            </a:r>
          </a:p>
          <a:p>
            <a:pPr marL="0" indent="0" algn="just">
              <a:lnSpc>
                <a:spcPct val="115000"/>
              </a:lnSpc>
              <a:spcBef>
                <a:spcPts val="40"/>
              </a:spcBef>
              <a:spcAft>
                <a:spcPts val="0"/>
              </a:spcAft>
              <a:buNone/>
            </a:pPr>
            <a:endParaRPr lang="ro-RO" sz="4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0"/>
              </a:spcAft>
              <a:buNone/>
            </a:pP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România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statutul</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dirty="0">
                <a:latin typeface="Times New Roman" panose="02020603050405020304" pitchFamily="18" charset="0"/>
                <a:ea typeface="Calibri" panose="020F0502020204030204" pitchFamily="34" charset="0"/>
                <a:cs typeface="Times New Roman" panose="02020603050405020304" pitchFamily="18" charset="0"/>
              </a:rPr>
              <a:t> se </a:t>
            </a:r>
            <a:r>
              <a:rPr lang="en-US" dirty="0" err="1">
                <a:latin typeface="Times New Roman" panose="02020603050405020304" pitchFamily="18" charset="0"/>
                <a:ea typeface="Calibri" panose="020F0502020204030204" pitchFamily="34" charset="0"/>
                <a:cs typeface="Times New Roman" panose="02020603050405020304" pitchFamily="18" charset="0"/>
              </a:rPr>
              <a:t>recunoaşte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dobândirea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atestat</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Persoanele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juridice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drept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privat</a:t>
            </a:r>
            <a:r>
              <a:rPr lang="en-US" dirty="0">
                <a:latin typeface="Times New Roman" panose="02020603050405020304" pitchFamily="18" charset="0"/>
                <a:ea typeface="Calibri" panose="020F0502020204030204" pitchFamily="34" charset="0"/>
                <a:cs typeface="Times New Roman" panose="02020603050405020304" pitchFamily="18" charset="0"/>
              </a:rPr>
              <a:t> pot </a:t>
            </a:r>
            <a:r>
              <a:rPr lang="en-US" dirty="0" err="1">
                <a:latin typeface="Times New Roman" panose="02020603050405020304" pitchFamily="18" charset="0"/>
                <a:ea typeface="Calibri" panose="020F0502020204030204" pitchFamily="34" charset="0"/>
                <a:cs typeface="Times New Roman" panose="02020603050405020304" pitchFamily="18" charset="0"/>
              </a:rPr>
              <a:t>solicita</a:t>
            </a:r>
            <a:r>
              <a:rPr lang="en-US" dirty="0">
                <a:latin typeface="Times New Roman" panose="02020603050405020304" pitchFamily="18" charset="0"/>
                <a:ea typeface="Calibri" panose="020F0502020204030204" pitchFamily="34" charset="0"/>
                <a:cs typeface="Times New Roman" panose="02020603050405020304" pitchFamily="18" charset="0"/>
              </a:rPr>
              <a:t> un </a:t>
            </a:r>
            <a:r>
              <a:rPr lang="en-US" dirty="0" err="1">
                <a:latin typeface="Times New Roman" panose="02020603050405020304" pitchFamily="18" charset="0"/>
                <a:ea typeface="Calibri" panose="020F0502020204030204" pitchFamily="34" charset="0"/>
                <a:cs typeface="Times New Roman" panose="02020603050405020304" pitchFamily="18" charset="0"/>
              </a:rPr>
              <a:t>atestat</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dacă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actele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înfiinţare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funcţionare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conţin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prevederi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a:t>
            </a:r>
            <a:r>
              <a:rPr lang="en-US" dirty="0">
                <a:latin typeface="Times New Roman" panose="02020603050405020304" pitchFamily="18" charset="0"/>
                <a:ea typeface="Calibri" panose="020F0502020204030204" pitchFamily="34" charset="0"/>
                <a:cs typeface="Times New Roman" panose="02020603050405020304" pitchFamily="18" charset="0"/>
              </a:rPr>
              <a:t> care se </a:t>
            </a:r>
            <a:r>
              <a:rPr lang="en-US" dirty="0" err="1">
                <a:latin typeface="Times New Roman" panose="02020603050405020304" pitchFamily="18" charset="0"/>
                <a:ea typeface="Calibri" panose="020F0502020204030204" pitchFamily="34" charset="0"/>
                <a:cs typeface="Times New Roman" panose="02020603050405020304" pitchFamily="18" charset="0"/>
              </a:rPr>
              <a:t>demonstrează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faptul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că</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activitatea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desfăşurată</a:t>
            </a:r>
            <a:r>
              <a:rPr lang="en-US" dirty="0">
                <a:latin typeface="Times New Roman" panose="02020603050405020304" pitchFamily="18" charset="0"/>
                <a:ea typeface="Calibri" panose="020F0502020204030204" pitchFamily="34" charset="0"/>
                <a:cs typeface="Times New Roman" panose="02020603050405020304" pitchFamily="18" charset="0"/>
              </a:rPr>
              <a:t> are ca </a:t>
            </a:r>
            <a:r>
              <a:rPr lang="en-US" dirty="0" err="1">
                <a:latin typeface="Times New Roman" panose="02020603050405020304" pitchFamily="18" charset="0"/>
                <a:ea typeface="Calibri" panose="020F0502020204030204" pitchFamily="34" charset="0"/>
                <a:cs typeface="Times New Roman" panose="02020603050405020304" pitchFamily="18" charset="0"/>
              </a:rPr>
              <a:t>scop</a:t>
            </a:r>
            <a:r>
              <a:rPr lang="en-US" dirty="0">
                <a:latin typeface="Times New Roman" panose="02020603050405020304" pitchFamily="18" charset="0"/>
                <a:ea typeface="Calibri" panose="020F0502020204030204" pitchFamily="34" charset="0"/>
                <a:cs typeface="Times New Roman" panose="02020603050405020304" pitchFamily="18" charset="0"/>
              </a:rPr>
              <a:t> social;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respectă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principiile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respectă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următoarele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criterii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mj-lt"/>
              <a:buAutoNum type="alphaLcParenR"/>
            </a:pPr>
            <a:r>
              <a:rPr lang="en-US" dirty="0" err="1">
                <a:latin typeface="Times New Roman" panose="02020603050405020304" pitchFamily="18" charset="0"/>
                <a:ea typeface="Calibri" panose="020F0502020204030204" pitchFamily="34" charset="0"/>
                <a:cs typeface="Times New Roman" panose="02020603050405020304" pitchFamily="18" charset="0"/>
              </a:rPr>
              <a:t>acţionează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scop</a:t>
            </a:r>
            <a:r>
              <a:rPr lang="en-US" dirty="0">
                <a:latin typeface="Times New Roman" panose="02020603050405020304" pitchFamily="18" charset="0"/>
                <a:ea typeface="Calibri" panose="020F0502020204030204" pitchFamily="34" charset="0"/>
                <a:cs typeface="Times New Roman" panose="02020603050405020304" pitchFamily="18" charset="0"/>
              </a:rPr>
              <a:t> social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interesul</a:t>
            </a:r>
            <a:r>
              <a:rPr lang="en-US" dirty="0">
                <a:latin typeface="Times New Roman" panose="02020603050405020304" pitchFamily="18" charset="0"/>
                <a:ea typeface="Calibri" panose="020F0502020204030204" pitchFamily="34" charset="0"/>
                <a:cs typeface="Times New Roman" panose="02020603050405020304" pitchFamily="18" charset="0"/>
              </a:rPr>
              <a:t> general al </a:t>
            </a:r>
            <a:r>
              <a:rPr lang="en-US" dirty="0" err="1">
                <a:latin typeface="Times New Roman" panose="02020603050405020304" pitchFamily="18" charset="0"/>
                <a:ea typeface="Calibri" panose="020F0502020204030204" pitchFamily="34" charset="0"/>
                <a:cs typeface="Times New Roman" panose="02020603050405020304" pitchFamily="18" charset="0"/>
              </a:rPr>
              <a:t>comunităţii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mj-lt"/>
              <a:buAutoNum type="alphaLcParenR"/>
            </a:pPr>
            <a:r>
              <a:rPr lang="en-US" dirty="0" err="1">
                <a:latin typeface="Times New Roman" panose="02020603050405020304" pitchFamily="18" charset="0"/>
                <a:ea typeface="Calibri" panose="020F0502020204030204" pitchFamily="34" charset="0"/>
                <a:cs typeface="Times New Roman" panose="02020603050405020304" pitchFamily="18" charset="0"/>
              </a:rPr>
              <a:t>alocă</a:t>
            </a:r>
            <a:r>
              <a:rPr lang="en-US" dirty="0">
                <a:latin typeface="Times New Roman" panose="02020603050405020304" pitchFamily="18" charset="0"/>
                <a:ea typeface="Calibri" panose="020F0502020204030204" pitchFamily="34" charset="0"/>
                <a:cs typeface="Times New Roman" panose="02020603050405020304" pitchFamily="18" charset="0"/>
              </a:rPr>
              <a:t> minim 90% din </a:t>
            </a:r>
            <a:r>
              <a:rPr lang="en-US" dirty="0" err="1">
                <a:latin typeface="Times New Roman" panose="02020603050405020304" pitchFamily="18" charset="0"/>
                <a:ea typeface="Calibri" panose="020F0502020204030204" pitchFamily="34" charset="0"/>
                <a:cs typeface="Times New Roman" panose="02020603050405020304" pitchFamily="18" charset="0"/>
              </a:rPr>
              <a:t>profitul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realizat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scopului</a:t>
            </a:r>
            <a:r>
              <a:rPr lang="en-US" dirty="0">
                <a:latin typeface="Times New Roman" panose="02020603050405020304" pitchFamily="18" charset="0"/>
                <a:ea typeface="Calibri" panose="020F0502020204030204" pitchFamily="34" charset="0"/>
                <a:cs typeface="Times New Roman" panose="02020603050405020304" pitchFamily="18" charset="0"/>
              </a:rPr>
              <a:t> social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rezervei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statuare</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se </a:t>
            </a:r>
            <a:r>
              <a:rPr lang="en-US" dirty="0" err="1">
                <a:latin typeface="Times New Roman" panose="02020603050405020304" pitchFamily="18" charset="0"/>
                <a:ea typeface="Calibri" panose="020F0502020204030204" pitchFamily="34" charset="0"/>
                <a:cs typeface="Times New Roman" panose="02020603050405020304" pitchFamily="18" charset="0"/>
              </a:rPr>
              <a:t>obligă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transmită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bunurile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rămase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urma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lichidării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către</a:t>
            </a:r>
            <a:r>
              <a:rPr lang="en-US" dirty="0">
                <a:latin typeface="Times New Roman" panose="02020603050405020304" pitchFamily="18" charset="0"/>
                <a:ea typeface="Calibri" panose="020F0502020204030204" pitchFamily="34" charset="0"/>
                <a:cs typeface="Times New Roman" panose="02020603050405020304" pitchFamily="18" charset="0"/>
              </a:rPr>
              <a:t> una </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multe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întreprinderi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mj-lt"/>
              <a:buAutoNum type="alphaLcParenR"/>
            </a:pPr>
            <a:r>
              <a:rPr lang="en-US" dirty="0" err="1">
                <a:latin typeface="Times New Roman" panose="02020603050405020304" pitchFamily="18" charset="0"/>
                <a:ea typeface="Calibri" panose="020F0502020204030204" pitchFamily="34" charset="0"/>
                <a:cs typeface="Times New Roman" panose="02020603050405020304" pitchFamily="18" charset="0"/>
              </a:rPr>
              <a:t>aplică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principiul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echităţii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faţă</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angajaţi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asigurând</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niveluri</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salarizare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echitabile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între</a:t>
            </a:r>
            <a:r>
              <a:rPr lang="en-US" dirty="0">
                <a:latin typeface="Times New Roman" panose="02020603050405020304" pitchFamily="18" charset="0"/>
                <a:ea typeface="Calibri" panose="020F0502020204030204" pitchFamily="34" charset="0"/>
                <a:cs typeface="Times New Roman" panose="02020603050405020304" pitchFamily="18" charset="0"/>
              </a:rPr>
              <a:t> care nu pot </a:t>
            </a:r>
            <a:r>
              <a:rPr lang="en-US" dirty="0" err="1">
                <a:latin typeface="Times New Roman" panose="02020603050405020304" pitchFamily="18" charset="0"/>
                <a:ea typeface="Calibri" panose="020F0502020204030204" pitchFamily="34" charset="0"/>
                <a:cs typeface="Times New Roman" panose="02020603050405020304" pitchFamily="18" charset="0"/>
              </a:rPr>
              <a:t>există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diferenţe</a:t>
            </a:r>
            <a:r>
              <a:rPr lang="en-US" dirty="0">
                <a:latin typeface="Times New Roman" panose="02020603050405020304" pitchFamily="18" charset="0"/>
                <a:ea typeface="Calibri" panose="020F0502020204030204" pitchFamily="34" charset="0"/>
                <a:cs typeface="Times New Roman" panose="02020603050405020304" pitchFamily="18" charset="0"/>
              </a:rPr>
              <a:t> care </a:t>
            </a:r>
            <a:r>
              <a:rPr lang="en-US" dirty="0" err="1">
                <a:latin typeface="Times New Roman" panose="02020603050405020304" pitchFamily="18" charset="0"/>
                <a:ea typeface="Calibri" panose="020F0502020204030204" pitchFamily="34" charset="0"/>
                <a:cs typeface="Times New Roman" panose="02020603050405020304" pitchFamily="18" charset="0"/>
              </a:rPr>
              <a:t>să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depăşească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raportul</a:t>
            </a:r>
            <a:r>
              <a:rPr lang="en-US" dirty="0">
                <a:latin typeface="Times New Roman" panose="02020603050405020304" pitchFamily="18" charset="0"/>
                <a:ea typeface="Calibri" panose="020F0502020204030204" pitchFamily="34" charset="0"/>
                <a:cs typeface="Times New Roman" panose="02020603050405020304" pitchFamily="18" charset="0"/>
              </a:rPr>
              <a:t> de 1 la 8.</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221159740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35F0B6B3-D4D2-4C95-B606-553B3B3382CE}"/>
              </a:ext>
            </a:extLst>
          </p:cNvPr>
          <p:cNvSpPr>
            <a:spLocks noGrp="1"/>
          </p:cNvSpPr>
          <p:nvPr>
            <p:ph idx="1"/>
          </p:nvPr>
        </p:nvSpPr>
        <p:spPr>
          <a:xfrm>
            <a:off x="152400" y="381000"/>
            <a:ext cx="11811000" cy="6477000"/>
          </a:xfrm>
        </p:spPr>
        <p:txBody>
          <a:bodyPr>
            <a:normAutofit fontScale="62500" lnSpcReduction="20000"/>
          </a:bodyPr>
          <a:lstStyle/>
          <a:p>
            <a:pPr indent="0" algn="just">
              <a:lnSpc>
                <a:spcPct val="115000"/>
              </a:lnSpc>
              <a:spcAft>
                <a:spcPts val="0"/>
              </a:spcAft>
              <a:buNone/>
            </a:pPr>
            <a:r>
              <a:rPr lang="en-US" dirty="0" err="1">
                <a:latin typeface="Times New Roman" panose="02020603050405020304" pitchFamily="18" charset="0"/>
                <a:ea typeface="Calibri" panose="020F0502020204030204" pitchFamily="34" charset="0"/>
                <a:cs typeface="Times New Roman" panose="02020603050405020304" pitchFamily="18" charset="0"/>
              </a:rPr>
              <a:t>Potrivit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legii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pot fi </a:t>
            </a:r>
            <a:r>
              <a:rPr lang="en-US" b="1" dirty="0" err="1">
                <a:latin typeface="Times New Roman" panose="02020603050405020304" pitchFamily="18" charset="0"/>
                <a:ea typeface="Calibri" panose="020F0502020204030204" pitchFamily="34" charset="0"/>
                <a:cs typeface="Times New Roman" panose="02020603050405020304" pitchFamily="18" charset="0"/>
              </a:rPr>
              <a:t>întreprinderi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societățile</a:t>
            </a:r>
            <a:r>
              <a:rPr lang="en-US" dirty="0">
                <a:latin typeface="Times New Roman" panose="02020603050405020304" pitchFamily="18" charset="0"/>
                <a:ea typeface="Calibri" panose="020F0502020204030204" pitchFamily="34" charset="0"/>
                <a:cs typeface="Times New Roman" panose="02020603050405020304" pitchFamily="18" charset="0"/>
              </a:rPr>
              <a:t> cooperative de </a:t>
            </a:r>
            <a:r>
              <a:rPr lang="en-US" dirty="0" err="1">
                <a:latin typeface="Times New Roman" panose="02020603050405020304" pitchFamily="18" charset="0"/>
                <a:ea typeface="Calibri" panose="020F0502020204030204" pitchFamily="34" charset="0"/>
                <a:cs typeface="Times New Roman" panose="02020603050405020304" pitchFamily="18" charset="0"/>
              </a:rPr>
              <a:t>gradul</a:t>
            </a:r>
            <a:r>
              <a:rPr lang="en-US" dirty="0">
                <a:latin typeface="Times New Roman" panose="02020603050405020304" pitchFamily="18" charset="0"/>
                <a:ea typeface="Calibri" panose="020F0502020204030204" pitchFamily="34" charset="0"/>
                <a:cs typeface="Times New Roman" panose="02020603050405020304" pitchFamily="18" charset="0"/>
              </a:rPr>
              <a:t> 1;</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cooperativele</a:t>
            </a:r>
            <a:r>
              <a:rPr lang="en-US" dirty="0">
                <a:latin typeface="Times New Roman" panose="02020603050405020304" pitchFamily="18" charset="0"/>
                <a:ea typeface="Calibri" panose="020F0502020204030204" pitchFamily="34" charset="0"/>
                <a:cs typeface="Times New Roman" panose="02020603050405020304" pitchFamily="18" charset="0"/>
              </a:rPr>
              <a:t> de credit;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asuciațiile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fundațiile</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casele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ajutor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reciproc</a:t>
            </a:r>
            <a:r>
              <a:rPr lang="en-US" dirty="0">
                <a:latin typeface="Times New Roman" panose="02020603050405020304" pitchFamily="18" charset="0"/>
                <a:ea typeface="Calibri" panose="020F0502020204030204" pitchFamily="34" charset="0"/>
                <a:cs typeface="Times New Roman" panose="02020603050405020304" pitchFamily="18" charset="0"/>
              </a:rPr>
              <a:t> ale </a:t>
            </a:r>
            <a:r>
              <a:rPr lang="en-US" dirty="0" err="1">
                <a:latin typeface="Times New Roman" panose="02020603050405020304" pitchFamily="18" charset="0"/>
                <a:ea typeface="Calibri" panose="020F0502020204030204" pitchFamily="34" charset="0"/>
                <a:cs typeface="Times New Roman" panose="02020603050405020304" pitchFamily="18" charset="0"/>
              </a:rPr>
              <a:t>salariațiilor</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casele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ajutor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reciproc</a:t>
            </a:r>
            <a:r>
              <a:rPr lang="en-US" dirty="0">
                <a:latin typeface="Times New Roman" panose="02020603050405020304" pitchFamily="18" charset="0"/>
                <a:ea typeface="Calibri" panose="020F0502020204030204" pitchFamily="34" charset="0"/>
                <a:cs typeface="Times New Roman" panose="02020603050405020304" pitchFamily="18" charset="0"/>
              </a:rPr>
              <a:t> ale </a:t>
            </a:r>
            <a:r>
              <a:rPr lang="en-US" dirty="0" err="1">
                <a:latin typeface="Times New Roman" panose="02020603050405020304" pitchFamily="18" charset="0"/>
                <a:ea typeface="Calibri" panose="020F0502020204030204" pitchFamily="34" charset="0"/>
                <a:cs typeface="Times New Roman" panose="02020603050405020304" pitchFamily="18" charset="0"/>
              </a:rPr>
              <a:t>pensionarilor</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societățile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agricole</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federațiile</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uniunile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persoanelor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juridice</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orice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categorii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juridice</a:t>
            </a:r>
            <a:r>
              <a:rPr lang="en-US" dirty="0">
                <a:latin typeface="Times New Roman" panose="02020603050405020304" pitchFamily="18" charset="0"/>
                <a:ea typeface="Calibri" panose="020F0502020204030204" pitchFamily="34" charset="0"/>
                <a:cs typeface="Times New Roman" panose="02020603050405020304" pitchFamily="18" charset="0"/>
              </a:rPr>
              <a:t> care </a:t>
            </a:r>
            <a:r>
              <a:rPr lang="en-US" dirty="0" err="1">
                <a:latin typeface="Times New Roman" panose="02020603050405020304" pitchFamily="18" charset="0"/>
                <a:ea typeface="Calibri" panose="020F0502020204030204" pitchFamily="34" charset="0"/>
                <a:cs typeface="Times New Roman" panose="02020603050405020304" pitchFamily="18" charset="0"/>
              </a:rPr>
              <a:t>respectă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principiile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economiei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sociale</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15000"/>
              </a:lnSpc>
              <a:buNone/>
            </a:pPr>
            <a:r>
              <a:rPr lang="en-US" dirty="0">
                <a:latin typeface="Times New Roman" panose="02020603050405020304" pitchFamily="18" charset="0"/>
                <a:ea typeface="Calibri" panose="020F0502020204030204" pitchFamily="34" charset="0"/>
                <a:cs typeface="Times New Roman" panose="02020603050405020304" pitchFamily="18" charset="0"/>
              </a:rPr>
              <a:t>E</a:t>
            </a:r>
            <a:r>
              <a:rPr lang="ro-RO" dirty="0">
                <a:latin typeface="Times New Roman" panose="02020603050405020304" pitchFamily="18" charset="0"/>
                <a:ea typeface="Calibri" panose="020F0502020204030204" pitchFamily="34" charset="0"/>
                <a:cs typeface="Times New Roman" panose="02020603050405020304" pitchFamily="18" charset="0"/>
              </a:rPr>
              <a:t>ntitățile juridice enumerate mai sus, deși pot îndeplini funcții sociale, nu sunt recunoscute ca întreprinderi sociale și, prin urmare, structuri de economie socială, dacă nu răspund cerințelor statuate de lege și nu au fost </a:t>
            </a:r>
            <a:r>
              <a:rPr lang="ro-RO"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acreditate</a:t>
            </a:r>
            <a:r>
              <a:rPr lang="ro-RO" dirty="0">
                <a:latin typeface="Times New Roman" panose="02020603050405020304" pitchFamily="18" charset="0"/>
                <a:ea typeface="Calibri" panose="020F0502020204030204" pitchFamily="34" charset="0"/>
                <a:cs typeface="Times New Roman" panose="02020603050405020304" pitchFamily="18" charset="0"/>
              </a:rPr>
              <a:t> printr-un atestat de întreprindere socială, eliberat de agenția județeană pentru ocuparea forței de muncă, respectiv a municipiului București.</a:t>
            </a:r>
          </a:p>
          <a:p>
            <a:pPr marL="0" lvl="0" indent="0" algn="just">
              <a:lnSpc>
                <a:spcPct val="115000"/>
              </a:lnSpc>
              <a:buNone/>
            </a:pPr>
            <a:r>
              <a:rPr lang="en-US" dirty="0" err="1">
                <a:latin typeface="Times New Roman" panose="02020603050405020304" pitchFamily="18" charset="0"/>
                <a:ea typeface="Calibri" panose="020F0502020204030204" pitchFamily="34" charset="0"/>
                <a:cs typeface="Times New Roman" panose="02020603050405020304" pitchFamily="18" charset="0"/>
              </a:rPr>
              <a:t>Spre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deosebire</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întreprinderea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propriu-zisă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legea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acordă</a:t>
            </a:r>
            <a:r>
              <a:rPr lang="en-US" dirty="0">
                <a:latin typeface="Times New Roman" panose="02020603050405020304" pitchFamily="18" charset="0"/>
                <a:ea typeface="Calibri" panose="020F0502020204030204" pitchFamily="34" charset="0"/>
                <a:cs typeface="Times New Roman" panose="02020603050405020304" pitchFamily="18" charset="0"/>
              </a:rPr>
              <a:t> un </a:t>
            </a:r>
            <a:r>
              <a:rPr lang="en-US" dirty="0" err="1">
                <a:latin typeface="Times New Roman" panose="02020603050405020304" pitchFamily="18" charset="0"/>
                <a:ea typeface="Calibri" panose="020F0502020204030204" pitchFamily="34" charset="0"/>
                <a:cs typeface="Times New Roman" panose="02020603050405020304" pitchFamily="18" charset="0"/>
              </a:rPr>
              <a:t>statut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privilegiat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întreprinderii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sociale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inserție</a:t>
            </a:r>
            <a:r>
              <a:rPr lang="en-US" dirty="0">
                <a:latin typeface="Times New Roman" panose="02020603050405020304" pitchFamily="18" charset="0"/>
                <a:ea typeface="Calibri" panose="020F0502020204030204" pitchFamily="34" charset="0"/>
                <a:cs typeface="Times New Roman" panose="02020603050405020304" pitchFamily="18" charset="0"/>
              </a:rPr>
              <a:t>, care are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permanenţă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puţin</a:t>
            </a:r>
            <a:r>
              <a:rPr lang="en-US" dirty="0">
                <a:latin typeface="Times New Roman" panose="02020603050405020304" pitchFamily="18" charset="0"/>
                <a:ea typeface="Calibri" panose="020F0502020204030204" pitchFamily="34" charset="0"/>
                <a:cs typeface="Times New Roman" panose="02020603050405020304" pitchFamily="18" charset="0"/>
              </a:rPr>
              <a:t> 30% din </a:t>
            </a:r>
            <a:r>
              <a:rPr lang="en-US" dirty="0" err="1">
                <a:latin typeface="Times New Roman" panose="02020603050405020304" pitchFamily="18" charset="0"/>
                <a:ea typeface="Calibri" panose="020F0502020204030204" pitchFamily="34" charset="0"/>
                <a:cs typeface="Times New Roman" panose="02020603050405020304" pitchFamily="18" charset="0"/>
              </a:rPr>
              <a:t>personalul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angajat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aparţinând</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grupului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vulnerabil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astfel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încât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timpul</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lucru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cumulat</a:t>
            </a:r>
            <a:r>
              <a:rPr lang="en-US" dirty="0">
                <a:latin typeface="Times New Roman" panose="02020603050405020304" pitchFamily="18" charset="0"/>
                <a:ea typeface="Calibri" panose="020F0502020204030204" pitchFamily="34" charset="0"/>
                <a:cs typeface="Times New Roman" panose="02020603050405020304" pitchFamily="18" charset="0"/>
              </a:rPr>
              <a:t> al </a:t>
            </a:r>
            <a:r>
              <a:rPr lang="en-US" dirty="0" err="1">
                <a:latin typeface="Times New Roman" panose="02020603050405020304" pitchFamily="18" charset="0"/>
                <a:ea typeface="Calibri" panose="020F0502020204030204" pitchFamily="34" charset="0"/>
                <a:cs typeface="Times New Roman" panose="02020603050405020304" pitchFamily="18" charset="0"/>
              </a:rPr>
              <a:t>acestor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angajaţi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reprezinte</a:t>
            </a:r>
            <a:r>
              <a:rPr lang="en-US" dirty="0">
                <a:latin typeface="Times New Roman" panose="02020603050405020304" pitchFamily="18" charset="0"/>
                <a:ea typeface="Calibri" panose="020F0502020204030204" pitchFamily="34" charset="0"/>
                <a:cs typeface="Times New Roman" panose="02020603050405020304" pitchFamily="18" charset="0"/>
              </a:rPr>
              <a:t> 30% din </a:t>
            </a:r>
            <a:r>
              <a:rPr lang="en-US" dirty="0" err="1">
                <a:latin typeface="Times New Roman" panose="02020603050405020304" pitchFamily="18" charset="0"/>
                <a:ea typeface="Calibri" panose="020F0502020204030204" pitchFamily="34" charset="0"/>
                <a:cs typeface="Times New Roman" panose="02020603050405020304" pitchFamily="18" charset="0"/>
              </a:rPr>
              <a:t>totalul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timpului</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lucru</a:t>
            </a:r>
            <a:r>
              <a:rPr lang="en-US" dirty="0">
                <a:latin typeface="Times New Roman" panose="02020603050405020304" pitchFamily="18" charset="0"/>
                <a:ea typeface="Calibri" panose="020F0502020204030204" pitchFamily="34" charset="0"/>
                <a:cs typeface="Times New Roman" panose="02020603050405020304" pitchFamily="18" charset="0"/>
              </a:rPr>
              <a:t> al </a:t>
            </a:r>
            <a:r>
              <a:rPr lang="en-US" dirty="0" err="1">
                <a:latin typeface="Times New Roman" panose="02020603050405020304" pitchFamily="18" charset="0"/>
                <a:ea typeface="Calibri" panose="020F0502020204030204" pitchFamily="34" charset="0"/>
                <a:cs typeface="Times New Roman" panose="02020603050405020304" pitchFamily="18" charset="0"/>
              </a:rPr>
              <a:t>tuturor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angajaţilor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are ca </a:t>
            </a:r>
            <a:r>
              <a:rPr lang="en-US" dirty="0" err="1">
                <a:latin typeface="Times New Roman" panose="02020603050405020304" pitchFamily="18" charset="0"/>
                <a:ea typeface="Calibri" panose="020F0502020204030204" pitchFamily="34" charset="0"/>
                <a:cs typeface="Times New Roman" panose="02020603050405020304" pitchFamily="18" charset="0"/>
              </a:rPr>
              <a:t>scop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lupta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împotriva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excluziunii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discriminărilor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şomajului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inserţia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socioprofesională</a:t>
            </a:r>
            <a:r>
              <a:rPr lang="en-US" dirty="0">
                <a:latin typeface="Times New Roman" panose="02020603050405020304" pitchFamily="18" charset="0"/>
                <a:ea typeface="Calibri" panose="020F0502020204030204" pitchFamily="34" charset="0"/>
                <a:cs typeface="Times New Roman" panose="02020603050405020304" pitchFamily="18" charset="0"/>
              </a:rPr>
              <a:t> a </a:t>
            </a:r>
            <a:r>
              <a:rPr lang="en-US" dirty="0" err="1">
                <a:latin typeface="Times New Roman" panose="02020603050405020304" pitchFamily="18" charset="0"/>
                <a:ea typeface="Calibri" panose="020F0502020204030204" pitchFamily="34" charset="0"/>
                <a:cs typeface="Times New Roman" panose="02020603050405020304" pitchFamily="18" charset="0"/>
              </a:rPr>
              <a:t>persoanelor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defavorizate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Acestora</a:t>
            </a:r>
            <a:r>
              <a:rPr lang="en-US" dirty="0">
                <a:latin typeface="Times New Roman" panose="02020603050405020304" pitchFamily="18" charset="0"/>
                <a:ea typeface="Calibri" panose="020F0502020204030204" pitchFamily="34" charset="0"/>
                <a:cs typeface="Times New Roman" panose="02020603050405020304" pitchFamily="18" charset="0"/>
              </a:rPr>
              <a:t> li se </a:t>
            </a:r>
            <a:r>
              <a:rPr lang="en-US" dirty="0" err="1">
                <a:latin typeface="Times New Roman" panose="02020603050405020304" pitchFamily="18" charset="0"/>
                <a:ea typeface="Calibri" panose="020F0502020204030204" pitchFamily="34" charset="0"/>
                <a:cs typeface="Times New Roman" panose="02020603050405020304" pitchFamily="18" charset="0"/>
              </a:rPr>
              <a:t>acord</a:t>
            </a:r>
            <a:r>
              <a:rPr lang="ro-RO" dirty="0">
                <a:latin typeface="Times New Roman" panose="02020603050405020304" pitchFamily="18" charset="0"/>
                <a:ea typeface="Calibri" panose="020F0502020204030204" pitchFamily="34" charset="0"/>
                <a:cs typeface="Times New Roman" panose="02020603050405020304" pitchFamily="18" charset="0"/>
              </a:rPr>
              <a:t>ă </a:t>
            </a:r>
            <a:r>
              <a:rPr lang="ro-RO"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marca socială</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38421625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AB122F8F-1459-476B-B3ED-94909612087D}"/>
              </a:ext>
            </a:extLst>
          </p:cNvPr>
          <p:cNvSpPr>
            <a:spLocks noGrp="1"/>
          </p:cNvSpPr>
          <p:nvPr>
            <p:ph idx="1"/>
          </p:nvPr>
        </p:nvSpPr>
        <p:spPr>
          <a:xfrm>
            <a:off x="304800" y="381000"/>
            <a:ext cx="11353800" cy="6096000"/>
          </a:xfrm>
        </p:spPr>
        <p:txBody>
          <a:bodyPr>
            <a:normAutofit lnSpcReduction="10000"/>
          </a:bodyPr>
          <a:lstStyle/>
          <a:p>
            <a:pPr marL="0" indent="0" algn="just">
              <a:lnSpc>
                <a:spcPct val="115000"/>
              </a:lnSpc>
              <a:spcBef>
                <a:spcPts val="40"/>
              </a:spcBef>
              <a:spcAft>
                <a:spcPts val="0"/>
              </a:spcAft>
              <a:buNone/>
            </a:pPr>
            <a:r>
              <a:rPr lang="ro-RO"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I.4. Definirea problemei</a:t>
            </a:r>
          </a:p>
          <a:p>
            <a:pPr marL="0" indent="0" algn="just">
              <a:lnSpc>
                <a:spcPct val="115000"/>
              </a:lnSpc>
              <a:spcBef>
                <a:spcPts val="40"/>
              </a:spcBef>
              <a:spcAft>
                <a:spcPts val="0"/>
              </a:spcAft>
              <a:buNone/>
            </a:pPr>
            <a:endParaRPr lang="ro-RO" b="1" dirty="0">
              <a:latin typeface="Times New Roman" panose="02020603050405020304" pitchFamily="18" charset="0"/>
              <a:ea typeface="Calibri" panose="020F0502020204030204" pitchFamily="34" charset="0"/>
            </a:endParaRPr>
          </a:p>
          <a:p>
            <a:pPr marL="0" indent="0" algn="just">
              <a:buNone/>
            </a:pPr>
            <a:r>
              <a:rPr lang="ro-RO" b="1" i="1" dirty="0">
                <a:solidFill>
                  <a:srgbClr val="FF0000"/>
                </a:solidFill>
                <a:latin typeface="Times New Roman" panose="02020603050405020304" pitchFamily="18" charset="0"/>
                <a:ea typeface="Calibri" panose="020F0502020204030204" pitchFamily="34" charset="0"/>
              </a:rPr>
              <a:t>Gradul redus de dezvoltare al sectorului economiei sociale în România, relevat de numărul </a:t>
            </a:r>
            <a:r>
              <a:rPr lang="en-US" b="1" i="1" dirty="0">
                <a:solidFill>
                  <a:srgbClr val="FF0000"/>
                </a:solidFill>
                <a:latin typeface="Times New Roman" panose="02020603050405020304" pitchFamily="18" charset="0"/>
                <a:ea typeface="Calibri" panose="020F0502020204030204" pitchFamily="34" charset="0"/>
              </a:rPr>
              <a:t>mic</a:t>
            </a:r>
            <a:r>
              <a:rPr lang="ro-RO" b="1" i="1" dirty="0">
                <a:solidFill>
                  <a:srgbClr val="FF0000"/>
                </a:solidFill>
                <a:latin typeface="Times New Roman" panose="02020603050405020304" pitchFamily="18" charset="0"/>
                <a:ea typeface="Calibri" panose="020F0502020204030204" pitchFamily="34" charset="0"/>
              </a:rPr>
              <a:t> al </a:t>
            </a:r>
            <a:r>
              <a:rPr lang="en-US" b="1" i="1" dirty="0" err="1">
                <a:solidFill>
                  <a:srgbClr val="FF0000"/>
                </a:solidFill>
                <a:latin typeface="Times New Roman" panose="02020603050405020304" pitchFamily="18" charset="0"/>
                <a:ea typeface="Calibri" panose="020F0502020204030204" pitchFamily="34" charset="0"/>
              </a:rPr>
              <a:t>structurilor</a:t>
            </a:r>
            <a:r>
              <a:rPr lang="en-US" b="1" i="1" dirty="0">
                <a:solidFill>
                  <a:srgbClr val="FF0000"/>
                </a:solidFill>
                <a:latin typeface="Times New Roman" panose="02020603050405020304" pitchFamily="18" charset="0"/>
                <a:ea typeface="Calibri" panose="020F0502020204030204" pitchFamily="34" charset="0"/>
              </a:rPr>
              <a:t> de </a:t>
            </a:r>
            <a:r>
              <a:rPr lang="en-US" b="1" i="1" dirty="0" err="1">
                <a:solidFill>
                  <a:srgbClr val="FF0000"/>
                </a:solidFill>
                <a:latin typeface="Times New Roman" panose="02020603050405020304" pitchFamily="18" charset="0"/>
                <a:ea typeface="Calibri" panose="020F0502020204030204" pitchFamily="34" charset="0"/>
              </a:rPr>
              <a:t>economie</a:t>
            </a:r>
            <a:r>
              <a:rPr lang="en-US" b="1" i="1" dirty="0">
                <a:solidFill>
                  <a:srgbClr val="FF0000"/>
                </a:solidFill>
                <a:latin typeface="Times New Roman" panose="02020603050405020304" pitchFamily="18" charset="0"/>
                <a:ea typeface="Calibri" panose="020F0502020204030204" pitchFamily="34" charset="0"/>
              </a:rPr>
              <a:t> social</a:t>
            </a:r>
            <a:r>
              <a:rPr lang="ro-RO" b="1" i="1" dirty="0">
                <a:solidFill>
                  <a:srgbClr val="FF0000"/>
                </a:solidFill>
                <a:latin typeface="Times New Roman" panose="02020603050405020304" pitchFamily="18" charset="0"/>
                <a:ea typeface="Calibri" panose="020F0502020204030204" pitchFamily="34" charset="0"/>
              </a:rPr>
              <a:t>ă.</a:t>
            </a:r>
            <a:endParaRPr lang="ro-RO"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ro-RO"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Potrivit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Registrului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Unic</a:t>
            </a:r>
            <a:r>
              <a:rPr lang="en-US" sz="2400" i="1" dirty="0">
                <a:latin typeface="Times New Roman" panose="02020603050405020304" pitchFamily="18" charset="0"/>
                <a:ea typeface="Calibri" panose="020F0502020204030204" pitchFamily="34" charset="0"/>
                <a:cs typeface="Times New Roman" panose="02020603050405020304" pitchFamily="18" charset="0"/>
              </a:rPr>
              <a:t> de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Evidență</a:t>
            </a:r>
            <a:r>
              <a:rPr lang="en-US" sz="2400" i="1" dirty="0">
                <a:latin typeface="Times New Roman" panose="02020603050405020304" pitchFamily="18" charset="0"/>
                <a:ea typeface="Calibri" panose="020F0502020204030204" pitchFamily="34" charset="0"/>
                <a:cs typeface="Times New Roman" panose="02020603050405020304" pitchFamily="18" charset="0"/>
              </a:rPr>
              <a:t> 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Întreprinderilor</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Sociale</a:t>
            </a:r>
            <a:r>
              <a:rPr lang="ro-RO" sz="2400" dirty="0">
                <a:latin typeface="Times New Roman" panose="02020603050405020304" pitchFamily="18" charset="0"/>
                <a:ea typeface="Calibri" panose="020F0502020204030204" pitchFamily="34" charset="0"/>
                <a:cs typeface="Times New Roman" panose="02020603050405020304" pitchFamily="18" charset="0"/>
              </a:rPr>
              <a:t> (ANOFM)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actualizat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octombrie</a:t>
            </a:r>
            <a:r>
              <a:rPr lang="en-US" sz="2400" dirty="0">
                <a:latin typeface="Times New Roman" panose="02020603050405020304" pitchFamily="18" charset="0"/>
                <a:ea typeface="Calibri" panose="020F0502020204030204" pitchFamily="34" charset="0"/>
                <a:cs typeface="Times New Roman" panose="02020603050405020304" pitchFamily="18" charset="0"/>
              </a:rPr>
              <a:t> 2018, la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nivel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național</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eliberat</a:t>
            </a:r>
            <a:r>
              <a:rPr lang="en-US" sz="2400" dirty="0">
                <a:latin typeface="Times New Roman" panose="02020603050405020304" pitchFamily="18" charset="0"/>
                <a:ea typeface="Calibri" panose="020F0502020204030204" pitchFamily="34" charset="0"/>
                <a:cs typeface="Times New Roman" panose="02020603050405020304" pitchFamily="18" charset="0"/>
              </a:rPr>
              <a:t> un num</a:t>
            </a:r>
            <a:r>
              <a:rPr lang="ro-RO" sz="2400" dirty="0">
                <a:latin typeface="Times New Roman" panose="02020603050405020304" pitchFamily="18" charset="0"/>
                <a:ea typeface="Calibri" panose="020F0502020204030204" pitchFamily="34" charset="0"/>
                <a:cs typeface="Times New Roman" panose="02020603050405020304" pitchFamily="18" charset="0"/>
              </a:rPr>
              <a:t>ăr </a:t>
            </a:r>
            <a:r>
              <a:rPr lang="en-US" sz="2400" dirty="0">
                <a:latin typeface="Times New Roman" panose="02020603050405020304" pitchFamily="18" charset="0"/>
                <a:ea typeface="Calibri" panose="020F0502020204030204" pitchFamily="34" charset="0"/>
                <a:cs typeface="Times New Roman" panose="02020603050405020304" pitchFamily="18" charset="0"/>
              </a:rPr>
              <a:t>de 120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atestate</a:t>
            </a:r>
            <a:r>
              <a:rPr lang="en-US" sz="2400" dirty="0">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întreprinderi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dintre</a:t>
            </a:r>
            <a:r>
              <a:rPr lang="en-US" sz="2400" dirty="0">
                <a:latin typeface="Times New Roman" panose="02020603050405020304" pitchFamily="18" charset="0"/>
                <a:ea typeface="Calibri" panose="020F0502020204030204" pitchFamily="34" charset="0"/>
                <a:cs typeface="Times New Roman" panose="02020603050405020304" pitchFamily="18" charset="0"/>
              </a:rPr>
              <a:t> care: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30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atestate</a:t>
            </a:r>
            <a:r>
              <a:rPr lang="en-US" sz="2400" dirty="0">
                <a:latin typeface="Times New Roman" panose="02020603050405020304" pitchFamily="18" charset="0"/>
                <a:ea typeface="Calibri" panose="020F0502020204030204" pitchFamily="34" charset="0"/>
                <a:cs typeface="Times New Roman" panose="02020603050405020304" pitchFamily="18" charset="0"/>
              </a:rPr>
              <a:t> au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suspendate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19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atestate</a:t>
            </a:r>
            <a:r>
              <a:rPr lang="en-US" sz="2400" dirty="0">
                <a:latin typeface="Times New Roman" panose="02020603050405020304" pitchFamily="18" charset="0"/>
                <a:ea typeface="Calibri" panose="020F0502020204030204" pitchFamily="34" charset="0"/>
                <a:cs typeface="Times New Roman" panose="02020603050405020304" pitchFamily="18" charset="0"/>
              </a:rPr>
              <a:t> au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retrase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eliberat</a:t>
            </a:r>
            <a:r>
              <a:rPr lang="en-US" sz="2400" dirty="0">
                <a:latin typeface="Times New Roman" panose="02020603050405020304" pitchFamily="18" charset="0"/>
                <a:ea typeface="Calibri" panose="020F0502020204030204" pitchFamily="34" charset="0"/>
                <a:cs typeface="Times New Roman" panose="02020603050405020304" pitchFamily="18" charset="0"/>
              </a:rPr>
              <a:t> un num</a:t>
            </a:r>
            <a:r>
              <a:rPr lang="ro-RO" sz="2400" dirty="0">
                <a:latin typeface="Times New Roman" panose="02020603050405020304" pitchFamily="18" charset="0"/>
                <a:ea typeface="Calibri" panose="020F0502020204030204" pitchFamily="34" charset="0"/>
                <a:cs typeface="Times New Roman" panose="02020603050405020304" pitchFamily="18" charset="0"/>
              </a:rPr>
              <a:t>ăr</a:t>
            </a:r>
            <a:r>
              <a:rPr lang="en-US" sz="2400" dirty="0">
                <a:latin typeface="Times New Roman" panose="02020603050405020304" pitchFamily="18" charset="0"/>
                <a:ea typeface="Calibri" panose="020F0502020204030204" pitchFamily="34" charset="0"/>
                <a:cs typeface="Times New Roman" panose="02020603050405020304" pitchFamily="18" charset="0"/>
              </a:rPr>
              <a:t> de 12 certificate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întreprinderi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400" dirty="0">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inserție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dintre</a:t>
            </a:r>
            <a:r>
              <a:rPr lang="en-US" sz="2400" dirty="0">
                <a:latin typeface="Times New Roman" panose="02020603050405020304" pitchFamily="18" charset="0"/>
                <a:ea typeface="Calibri" panose="020F0502020204030204" pitchFamily="34" charset="0"/>
                <a:cs typeface="Times New Roman" panose="02020603050405020304" pitchFamily="18" charset="0"/>
              </a:rPr>
              <a:t> care: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3 au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suspendate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2400" b="1" dirty="0"/>
          </a:p>
        </p:txBody>
      </p:sp>
    </p:spTree>
    <p:extLst>
      <p:ext uri="{BB962C8B-B14F-4D97-AF65-F5344CB8AC3E}">
        <p14:creationId xmlns:p14="http://schemas.microsoft.com/office/powerpoint/2010/main" val="10482565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60EB8055-DFF3-49AC-BC34-8FCD0F2C6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7113740" cy="42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xmlns="" id="{850F6BDA-CB9E-44EB-9020-BA39BEA1FCE5}"/>
              </a:ext>
            </a:extLst>
          </p:cNvPr>
          <p:cNvSpPr>
            <a:spLocks noChangeArrowheads="1"/>
          </p:cNvSpPr>
          <p:nvPr/>
        </p:nvSpPr>
        <p:spPr bwMode="auto">
          <a:xfrm>
            <a:off x="7791189" y="457200"/>
            <a:ext cx="4114800" cy="2362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en-US" sz="2000" b="1" i="0" u="none" strike="noStrike" cap="none" normalizeH="0" baseline="0" dirty="0">
                <a:ln>
                  <a:noFill/>
                </a:ln>
                <a:solidFill>
                  <a:srgbClr val="000000"/>
                </a:solidFill>
                <a:effectLst/>
                <a:latin typeface="Calibri" panose="020F0502020204030204" pitchFamily="34" charset="0"/>
              </a:rPr>
              <a:t>Top județe cu cele mai multe S.E.S.</a:t>
            </a:r>
            <a:r>
              <a:rPr kumimoji="0" lang="en-US" altLang="en-US" sz="2000" b="1" i="0" u="none" strike="noStrike" cap="none" normalizeH="0" baseline="0" dirty="0">
                <a:ln>
                  <a:noFill/>
                </a:ln>
                <a:solidFill>
                  <a:srgbClr val="000000"/>
                </a:solidFill>
                <a:effectLst/>
                <a:latin typeface="Calibri" panose="020F0502020204030204" pitchFamily="34" charset="0"/>
              </a:rPr>
              <a:t>:</a:t>
            </a:r>
            <a:endParaRPr kumimoji="0" lang="en-US"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sz="2000" b="0" i="0" u="none" strike="noStrike" cap="none" normalizeH="0" baseline="0" dirty="0">
                <a:ln>
                  <a:noFill/>
                </a:ln>
                <a:solidFill>
                  <a:srgbClr val="000000"/>
                </a:solidFill>
                <a:effectLst/>
                <a:latin typeface="Calibri" panose="020F0502020204030204" pitchFamily="34" charset="0"/>
              </a:rPr>
              <a:t>Cluj (10)</a:t>
            </a:r>
            <a:endParaRPr kumimoji="0" lang="ro-RO"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sz="2000" b="0" i="0" u="none" strike="noStrike" cap="none" normalizeH="0" baseline="0" dirty="0">
                <a:ln>
                  <a:noFill/>
                </a:ln>
                <a:solidFill>
                  <a:srgbClr val="000000"/>
                </a:solidFill>
                <a:effectLst/>
                <a:latin typeface="Calibri" panose="020F0502020204030204" pitchFamily="34" charset="0"/>
              </a:rPr>
              <a:t>Maramureș (9)</a:t>
            </a:r>
            <a:endParaRPr kumimoji="0" lang="ro-RO"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sz="2000" b="0" i="0" u="none" strike="noStrike" cap="none" normalizeH="0" baseline="0" dirty="0">
                <a:ln>
                  <a:noFill/>
                </a:ln>
                <a:solidFill>
                  <a:srgbClr val="000000"/>
                </a:solidFill>
                <a:effectLst/>
                <a:latin typeface="Calibri" panose="020F0502020204030204" pitchFamily="34" charset="0"/>
              </a:rPr>
              <a:t>Alba (7)</a:t>
            </a:r>
            <a:endParaRPr kumimoji="0" lang="ro-RO"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sz="2000" b="0" i="0" u="none" strike="noStrike" cap="none" normalizeH="0" baseline="0" dirty="0">
                <a:ln>
                  <a:noFill/>
                </a:ln>
                <a:solidFill>
                  <a:srgbClr val="000000"/>
                </a:solidFill>
                <a:effectLst/>
                <a:latin typeface="Calibri" panose="020F0502020204030204" pitchFamily="34" charset="0"/>
              </a:rPr>
              <a:t>Iași (5)</a:t>
            </a:r>
            <a:endParaRPr kumimoji="0" lang="ro-RO"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sz="2000" b="0" i="0" u="none" strike="noStrike" cap="none" normalizeH="0" baseline="0" dirty="0">
                <a:ln>
                  <a:noFill/>
                </a:ln>
                <a:solidFill>
                  <a:srgbClr val="000000"/>
                </a:solidFill>
                <a:effectLst/>
                <a:latin typeface="Calibri" panose="020F0502020204030204" pitchFamily="34" charset="0"/>
              </a:rPr>
              <a:t>Galați (5)</a:t>
            </a:r>
            <a:endParaRPr kumimoji="0" lang="ro-RO"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sz="2000" b="0" i="0" u="none" strike="noStrike" cap="none" normalizeH="0" baseline="0" dirty="0">
                <a:ln>
                  <a:noFill/>
                </a:ln>
                <a:solidFill>
                  <a:srgbClr val="000000"/>
                </a:solidFill>
                <a:effectLst/>
                <a:latin typeface="Calibri" panose="020F0502020204030204" pitchFamily="34" charset="0"/>
              </a:rPr>
              <a:t>Vâlcea (4)</a:t>
            </a:r>
            <a:endParaRPr kumimoji="0" lang="ro-RO" altLang="en-US" sz="20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ro-RO" altLang="en-US" sz="12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7">
            <a:extLst>
              <a:ext uri="{FF2B5EF4-FFF2-40B4-BE49-F238E27FC236}">
                <a16:creationId xmlns:a16="http://schemas.microsoft.com/office/drawing/2014/main" xmlns="" id="{72F8400B-282A-4EFC-9C3B-0824588F3B64}"/>
              </a:ext>
            </a:extLst>
          </p:cNvPr>
          <p:cNvSpPr>
            <a:spLocks noChangeArrowheads="1"/>
          </p:cNvSpPr>
          <p:nvPr/>
        </p:nvSpPr>
        <p:spPr bwMode="auto">
          <a:xfrm>
            <a:off x="7813110" y="2971800"/>
            <a:ext cx="3886200" cy="37369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en-US" b="1" i="0" u="none" strike="noStrike" cap="none" normalizeH="0" baseline="0" dirty="0">
                <a:ln>
                  <a:noFill/>
                </a:ln>
                <a:solidFill>
                  <a:srgbClr val="000000"/>
                </a:solidFill>
                <a:effectLst/>
                <a:latin typeface="Calibri" panose="020F0502020204030204" pitchFamily="34" charset="0"/>
              </a:rPr>
              <a:t>Județe în care nu funcționează S.E.S.</a:t>
            </a:r>
            <a:r>
              <a:rPr kumimoji="0" lang="en-US" altLang="en-US" b="1" i="0" u="none" strike="noStrike" cap="none" normalizeH="0" baseline="0" dirty="0">
                <a:ln>
                  <a:noFill/>
                </a:ln>
                <a:solidFill>
                  <a:srgbClr val="000000"/>
                </a:solidFill>
                <a:effectLst/>
                <a:latin typeface="Calibri" panose="020F0502020204030204" pitchFamily="34" charset="0"/>
              </a:rPr>
              <a:t>:</a:t>
            </a:r>
            <a:endParaRPr kumimoji="0" lang="en-US" altLang="en-US" b="0" i="0" u="none" strike="noStrike" cap="none" normalizeH="0" baseline="0" dirty="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b="0" i="0" u="none" strike="noStrike" cap="none" normalizeH="0" baseline="0" dirty="0">
                <a:ln>
                  <a:noFill/>
                </a:ln>
                <a:solidFill>
                  <a:srgbClr val="000000"/>
                </a:solidFill>
                <a:effectLst/>
                <a:latin typeface="Calibri" panose="020F0502020204030204" pitchFamily="34" charset="0"/>
              </a:rPr>
              <a:t>Bihor</a:t>
            </a:r>
            <a:endParaRPr kumimoji="0" lang="ro-RO" altLang="en-US"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b="0" i="0" u="none" strike="noStrike" cap="none" normalizeH="0" baseline="0" dirty="0">
                <a:ln>
                  <a:noFill/>
                </a:ln>
                <a:solidFill>
                  <a:srgbClr val="000000"/>
                </a:solidFill>
                <a:effectLst/>
                <a:latin typeface="Calibri" panose="020F0502020204030204" pitchFamily="34" charset="0"/>
              </a:rPr>
              <a:t>Sălaj</a:t>
            </a:r>
            <a:endParaRPr kumimoji="0" lang="ro-RO" altLang="en-US"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b="0" i="0" u="none" strike="noStrike" cap="none" normalizeH="0" baseline="0" dirty="0">
                <a:ln>
                  <a:noFill/>
                </a:ln>
                <a:solidFill>
                  <a:srgbClr val="000000"/>
                </a:solidFill>
                <a:effectLst/>
                <a:latin typeface="Calibri" panose="020F0502020204030204" pitchFamily="34" charset="0"/>
              </a:rPr>
              <a:t>Mureș</a:t>
            </a:r>
            <a:endParaRPr kumimoji="0" lang="ro-RO" altLang="en-US"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ro-RO" altLang="en-US" b="0" i="0" u="none" strike="noStrike" cap="none" normalizeH="0" baseline="0" dirty="0">
                <a:ln>
                  <a:noFill/>
                </a:ln>
                <a:solidFill>
                  <a:srgbClr val="000000"/>
                </a:solidFill>
                <a:effectLst/>
                <a:latin typeface="Calibri" panose="020F0502020204030204" pitchFamily="34" charset="0"/>
              </a:rPr>
              <a:t>Harghita</a:t>
            </a:r>
            <a:endParaRPr kumimoji="0" lang="ro-RO" altLang="en-US"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Neamț</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Vaslui</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Tulcea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Caraș-Severin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Gorj</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Mehedinți</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o-RO" altLang="en-US" b="0" i="0" u="none" strike="noStrike" cap="none" normalizeH="0" baseline="0" dirty="0">
                <a:ln>
                  <a:noFill/>
                </a:ln>
                <a:solidFill>
                  <a:schemeClr val="tx1"/>
                </a:solidFill>
                <a:effectLst/>
                <a:latin typeface="Times New Roman" panose="02020603050405020304" pitchFamily="18" charset="0"/>
              </a:rPr>
              <a:t>Teleorman</a:t>
            </a:r>
          </a:p>
          <a:p>
            <a:pPr marL="0" marR="0" lvl="0" indent="0" algn="l" defTabSz="914400" rtl="0" eaLnBrk="0" fontAlgn="base" latinLnBrk="0" hangingPunct="0">
              <a:lnSpc>
                <a:spcPct val="100000"/>
              </a:lnSpc>
              <a:spcBef>
                <a:spcPct val="0"/>
              </a:spcBef>
              <a:spcAft>
                <a:spcPts val="800"/>
              </a:spcAft>
              <a:buClrTx/>
              <a:buSzTx/>
              <a:buFontTx/>
              <a:buNone/>
              <a:tabLst/>
            </a:pPr>
            <a:r>
              <a:rPr kumimoji="0" lang="ro-RO" altLang="en-US" sz="12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xmlns="" id="{5B76C70D-A0D8-4F02-A0A0-A9EBD02E2991}"/>
              </a:ext>
            </a:extLst>
          </p:cNvPr>
          <p:cNvPicPr>
            <a:picLocks noChangeAspect="1"/>
          </p:cNvPicPr>
          <p:nvPr/>
        </p:nvPicPr>
        <p:blipFill>
          <a:blip r:embed="rId3"/>
          <a:stretch>
            <a:fillRect/>
          </a:stretch>
        </p:blipFill>
        <p:spPr>
          <a:xfrm>
            <a:off x="7467592" y="609600"/>
            <a:ext cx="304816" cy="228612"/>
          </a:xfrm>
          <a:prstGeom prst="rect">
            <a:avLst/>
          </a:prstGeom>
        </p:spPr>
      </p:pic>
      <p:pic>
        <p:nvPicPr>
          <p:cNvPr id="7" name="Picture 6">
            <a:extLst>
              <a:ext uri="{FF2B5EF4-FFF2-40B4-BE49-F238E27FC236}">
                <a16:creationId xmlns:a16="http://schemas.microsoft.com/office/drawing/2014/main" xmlns="" id="{AFCEBAA6-3CA8-45E8-84AE-0AB165AB1253}"/>
              </a:ext>
            </a:extLst>
          </p:cNvPr>
          <p:cNvPicPr>
            <a:picLocks noChangeAspect="1"/>
          </p:cNvPicPr>
          <p:nvPr/>
        </p:nvPicPr>
        <p:blipFill>
          <a:blip r:embed="rId4"/>
          <a:stretch>
            <a:fillRect/>
          </a:stretch>
        </p:blipFill>
        <p:spPr>
          <a:xfrm>
            <a:off x="7497863" y="3004159"/>
            <a:ext cx="304816" cy="228612"/>
          </a:xfrm>
          <a:prstGeom prst="rect">
            <a:avLst/>
          </a:prstGeom>
        </p:spPr>
      </p:pic>
      <p:sp>
        <p:nvSpPr>
          <p:cNvPr id="15" name="Rectangle 7">
            <a:extLst>
              <a:ext uri="{FF2B5EF4-FFF2-40B4-BE49-F238E27FC236}">
                <a16:creationId xmlns:a16="http://schemas.microsoft.com/office/drawing/2014/main" xmlns="" id="{22AA8B72-A32C-4661-89B2-45982B559C04}"/>
              </a:ext>
            </a:extLst>
          </p:cNvPr>
          <p:cNvSpPr>
            <a:spLocks noChangeArrowheads="1"/>
          </p:cNvSpPr>
          <p:nvPr/>
        </p:nvSpPr>
        <p:spPr bwMode="auto">
          <a:xfrm>
            <a:off x="304800" y="4742672"/>
            <a:ext cx="6822510" cy="19661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just"/>
            <a:r>
              <a:rPr lang="ro-RO" b="1" dirty="0"/>
              <a:t>Fig.1. </a:t>
            </a:r>
            <a:r>
              <a:rPr lang="ro-RO" dirty="0"/>
              <a:t>Numărul structurilor de economie socială* din România, pe județe (2018)</a:t>
            </a:r>
            <a:endParaRPr lang="en-US" dirty="0"/>
          </a:p>
          <a:p>
            <a:pPr algn="just"/>
            <a:r>
              <a:rPr lang="ro-RO" b="1" dirty="0"/>
              <a:t>Sursa</a:t>
            </a:r>
            <a:r>
              <a:rPr lang="en-US" dirty="0"/>
              <a:t>: </a:t>
            </a:r>
            <a:r>
              <a:rPr lang="en-US" dirty="0" err="1"/>
              <a:t>Întocmit</a:t>
            </a:r>
            <a:r>
              <a:rPr lang="en-US" dirty="0"/>
              <a:t> de </a:t>
            </a:r>
            <a:r>
              <a:rPr lang="en-US" dirty="0" err="1"/>
              <a:t>autori</a:t>
            </a:r>
            <a:r>
              <a:rPr lang="en-US" dirty="0"/>
              <a:t>, pe </a:t>
            </a:r>
            <a:r>
              <a:rPr lang="en-US" dirty="0" err="1"/>
              <a:t>baza</a:t>
            </a:r>
            <a:r>
              <a:rPr lang="en-US" dirty="0"/>
              <a:t> </a:t>
            </a:r>
            <a:r>
              <a:rPr lang="en-US" dirty="0" err="1"/>
              <a:t>datelor</a:t>
            </a:r>
            <a:r>
              <a:rPr lang="en-US" dirty="0"/>
              <a:t> </a:t>
            </a:r>
            <a:r>
              <a:rPr lang="en-US" dirty="0" err="1"/>
              <a:t>furnizate</a:t>
            </a:r>
            <a:r>
              <a:rPr lang="en-US" dirty="0"/>
              <a:t> de </a:t>
            </a:r>
            <a:r>
              <a:rPr lang="en-US" i="1" dirty="0" err="1"/>
              <a:t>Registrul</a:t>
            </a:r>
            <a:r>
              <a:rPr lang="en-US" i="1" dirty="0"/>
              <a:t> </a:t>
            </a:r>
            <a:r>
              <a:rPr lang="en-US" i="1" dirty="0" err="1"/>
              <a:t>Unic</a:t>
            </a:r>
            <a:r>
              <a:rPr lang="en-US" i="1" dirty="0"/>
              <a:t> de </a:t>
            </a:r>
            <a:r>
              <a:rPr lang="en-US" i="1" dirty="0" err="1"/>
              <a:t>Evidență</a:t>
            </a:r>
            <a:r>
              <a:rPr lang="en-US" i="1" dirty="0"/>
              <a:t> a </a:t>
            </a:r>
            <a:r>
              <a:rPr lang="en-US" i="1" dirty="0" err="1"/>
              <a:t>Întreprinderilor</a:t>
            </a:r>
            <a:r>
              <a:rPr lang="en-US" i="1" dirty="0"/>
              <a:t> </a:t>
            </a:r>
            <a:r>
              <a:rPr lang="en-US" i="1" dirty="0" err="1"/>
              <a:t>Sociale</a:t>
            </a:r>
            <a:r>
              <a:rPr lang="en-US" dirty="0"/>
              <a:t> (ANOFM, 2018)</a:t>
            </a:r>
          </a:p>
          <a:p>
            <a:pPr algn="just"/>
            <a:r>
              <a:rPr lang="en-US" dirty="0"/>
              <a:t>*</a:t>
            </a:r>
            <a:r>
              <a:rPr lang="en-US" dirty="0" err="1"/>
              <a:t>Prin</a:t>
            </a:r>
            <a:r>
              <a:rPr lang="en-US" dirty="0"/>
              <a:t> “</a:t>
            </a:r>
            <a:r>
              <a:rPr lang="ro-RO" dirty="0"/>
              <a:t>structuri de economie socială (S.E.S.)</a:t>
            </a:r>
            <a:r>
              <a:rPr lang="en-US" dirty="0"/>
              <a:t>” </a:t>
            </a:r>
            <a:r>
              <a:rPr lang="en-US" dirty="0" err="1"/>
              <a:t>avem</a:t>
            </a:r>
            <a:r>
              <a:rPr lang="en-US" dirty="0"/>
              <a:t> </a:t>
            </a:r>
            <a:r>
              <a:rPr lang="en-US" dirty="0" err="1"/>
              <a:t>în</a:t>
            </a:r>
            <a:r>
              <a:rPr lang="en-US" dirty="0"/>
              <a:t> </a:t>
            </a:r>
            <a:r>
              <a:rPr lang="en-US" dirty="0" err="1"/>
              <a:t>vedere</a:t>
            </a:r>
            <a:r>
              <a:rPr lang="en-US" dirty="0"/>
              <a:t> </a:t>
            </a:r>
            <a:r>
              <a:rPr lang="en-US" dirty="0" err="1"/>
              <a:t>totalitatea</a:t>
            </a:r>
            <a:r>
              <a:rPr lang="en-US" dirty="0"/>
              <a:t> </a:t>
            </a:r>
            <a:r>
              <a:rPr lang="en-US" dirty="0" err="1"/>
              <a:t>întreprinderilor</a:t>
            </a:r>
            <a:r>
              <a:rPr lang="en-US" dirty="0"/>
              <a:t> </a:t>
            </a:r>
            <a:r>
              <a:rPr lang="en-US" dirty="0" err="1"/>
              <a:t>sociale</a:t>
            </a:r>
            <a:r>
              <a:rPr lang="en-US" dirty="0"/>
              <a:t> </a:t>
            </a:r>
            <a:r>
              <a:rPr lang="en-US" dirty="0" err="1"/>
              <a:t>și</a:t>
            </a:r>
            <a:r>
              <a:rPr lang="en-US" dirty="0"/>
              <a:t> </a:t>
            </a:r>
            <a:r>
              <a:rPr lang="en-US" dirty="0" err="1"/>
              <a:t>întreprinderilor</a:t>
            </a:r>
            <a:r>
              <a:rPr lang="en-US" dirty="0"/>
              <a:t> </a:t>
            </a:r>
            <a:r>
              <a:rPr lang="en-US" dirty="0" err="1"/>
              <a:t>sociale</a:t>
            </a:r>
            <a:r>
              <a:rPr lang="en-US" dirty="0"/>
              <a:t> de </a:t>
            </a:r>
            <a:r>
              <a:rPr lang="en-US" dirty="0" err="1"/>
              <a:t>inserție</a:t>
            </a:r>
            <a:r>
              <a:rPr lang="en-US" dirty="0"/>
              <a:t> </a:t>
            </a:r>
            <a:r>
              <a:rPr lang="en-US" dirty="0" err="1"/>
              <a:t>atestate</a:t>
            </a:r>
            <a:r>
              <a:rPr lang="en-US" dirty="0"/>
              <a:t> </a:t>
            </a:r>
            <a:r>
              <a:rPr lang="en-US" dirty="0" err="1"/>
              <a:t>potrivit</a:t>
            </a:r>
            <a:r>
              <a:rPr lang="en-US" dirty="0"/>
              <a:t> </a:t>
            </a:r>
            <a:r>
              <a:rPr lang="en-US" dirty="0" err="1"/>
              <a:t>legii</a:t>
            </a:r>
            <a:r>
              <a:rPr lang="en-US" dirty="0"/>
              <a:t> 219/2015 </a:t>
            </a:r>
            <a:r>
              <a:rPr lang="en-US" dirty="0" err="1"/>
              <a:t>și</a:t>
            </a:r>
            <a:r>
              <a:rPr lang="en-US" dirty="0"/>
              <a:t> </a:t>
            </a:r>
            <a:r>
              <a:rPr lang="en-US" dirty="0" err="1"/>
              <a:t>funcționale</a:t>
            </a:r>
            <a:r>
              <a:rPr lang="en-US" dirty="0"/>
              <a:t> </a:t>
            </a:r>
            <a:r>
              <a:rPr lang="en-US" dirty="0" err="1"/>
              <a:t>în</a:t>
            </a:r>
            <a:r>
              <a:rPr lang="en-US" dirty="0"/>
              <a:t> </a:t>
            </a:r>
            <a:r>
              <a:rPr lang="en-US" dirty="0" err="1"/>
              <a:t>octombrie</a:t>
            </a:r>
            <a:r>
              <a:rPr lang="en-US" dirty="0"/>
              <a:t> 2018.</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1802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4653</Words>
  <Application>Microsoft Office PowerPoint</Application>
  <PresentationFormat>Custom</PresentationFormat>
  <Paragraphs>274</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Proiect de propunere de politică publică alternativă în domeniul economiei sociale Dezvoltare locală prin economie socială - document aflat în etapa de consultare publică - </vt:lpstr>
      <vt:lpstr>Structura proiectului de propunere de politică publică</vt:lpstr>
      <vt:lpstr>Introducere Cadrul general al propunerii de politică publică</vt:lpstr>
      <vt:lpstr>I. Identificarea și descrierea problemei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Scopul și obiectivele propunerii de politică publică</vt:lpstr>
      <vt:lpstr>Beneficiari direcți:  întreprinzătorii sociali; persoanele aparținând grupurilor vulnerabile</vt:lpstr>
      <vt:lpstr>PowerPoint Presentation</vt:lpstr>
      <vt:lpstr>PowerPoint Presentation</vt:lpstr>
      <vt:lpstr>III. Variante de soluționare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Concluzii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Resursele demografice ale  Regiunii S-V Oltenia</dc:title>
  <dc:creator>Windows User</dc:creator>
  <cp:lastModifiedBy>admin</cp:lastModifiedBy>
  <cp:revision>89</cp:revision>
  <dcterms:created xsi:type="dcterms:W3CDTF">2019-06-04T16:47:37Z</dcterms:created>
  <dcterms:modified xsi:type="dcterms:W3CDTF">2019-07-24T08:06:27Z</dcterms:modified>
</cp:coreProperties>
</file>